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handoutMasterIdLst>
    <p:handoutMasterId r:id="rId19"/>
  </p:handoutMasterIdLst>
  <p:sldIdLst>
    <p:sldId id="257" r:id="rId2"/>
    <p:sldId id="258" r:id="rId3"/>
    <p:sldId id="268" r:id="rId4"/>
    <p:sldId id="267" r:id="rId5"/>
    <p:sldId id="277" r:id="rId6"/>
    <p:sldId id="264" r:id="rId7"/>
    <p:sldId id="269" r:id="rId8"/>
    <p:sldId id="272" r:id="rId9"/>
    <p:sldId id="278" r:id="rId10"/>
    <p:sldId id="265" r:id="rId11"/>
    <p:sldId id="266" r:id="rId12"/>
    <p:sldId id="273" r:id="rId13"/>
    <p:sldId id="274" r:id="rId14"/>
    <p:sldId id="275" r:id="rId15"/>
    <p:sldId id="279" r:id="rId16"/>
    <p:sldId id="276" r:id="rId1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7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7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7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7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72" charset="0"/>
        <a:ea typeface="+mn-ea"/>
        <a:cs typeface="+mn-cs"/>
      </a:defRPr>
    </a:lvl5pPr>
    <a:lvl6pPr marL="2286000" algn="l" defTabSz="457200" rtl="0" eaLnBrk="1" latinLnBrk="0" hangingPunct="1">
      <a:defRPr sz="2400" kern="1200">
        <a:solidFill>
          <a:schemeClr val="tx1"/>
        </a:solidFill>
        <a:latin typeface="Times" pitchFamily="72" charset="0"/>
        <a:ea typeface="+mn-ea"/>
        <a:cs typeface="+mn-cs"/>
      </a:defRPr>
    </a:lvl6pPr>
    <a:lvl7pPr marL="2743200" algn="l" defTabSz="457200" rtl="0" eaLnBrk="1" latinLnBrk="0" hangingPunct="1">
      <a:defRPr sz="2400" kern="1200">
        <a:solidFill>
          <a:schemeClr val="tx1"/>
        </a:solidFill>
        <a:latin typeface="Times" pitchFamily="72" charset="0"/>
        <a:ea typeface="+mn-ea"/>
        <a:cs typeface="+mn-cs"/>
      </a:defRPr>
    </a:lvl7pPr>
    <a:lvl8pPr marL="3200400" algn="l" defTabSz="457200" rtl="0" eaLnBrk="1" latinLnBrk="0" hangingPunct="1">
      <a:defRPr sz="2400" kern="1200">
        <a:solidFill>
          <a:schemeClr val="tx1"/>
        </a:solidFill>
        <a:latin typeface="Times" pitchFamily="72" charset="0"/>
        <a:ea typeface="+mn-ea"/>
        <a:cs typeface="+mn-cs"/>
      </a:defRPr>
    </a:lvl8pPr>
    <a:lvl9pPr marL="3657600" algn="l" defTabSz="457200" rtl="0" eaLnBrk="1" latinLnBrk="0" hangingPunct="1">
      <a:defRPr sz="2400" kern="1200">
        <a:solidFill>
          <a:schemeClr val="tx1"/>
        </a:solidFill>
        <a:latin typeface="Times" pitchFamily="7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6699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74" d="100"/>
          <a:sy n="74" d="100"/>
        </p:scale>
        <p:origin x="-69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217514CD-6744-48EA-90E9-68A9AC6DAEE8}" type="datetime1">
              <a:rPr lang="en-US"/>
              <a:pPr/>
              <a:t>1/22/22</a:t>
            </a:fld>
            <a:endParaRPr lang="en-US"/>
          </a:p>
        </p:txBody>
      </p:sp>
      <p:sp>
        <p:nvSpPr>
          <p:cNvPr id="71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CBD451D-8935-4D38-81B4-73A8F7873D1F}" type="slidenum">
              <a:rPr lang="en-US"/>
              <a:pPr/>
              <a:t>‹#›</a:t>
            </a:fld>
            <a:endParaRPr lang="en-US"/>
          </a:p>
        </p:txBody>
      </p:sp>
    </p:spTree>
    <p:extLst>
      <p:ext uri="{BB962C8B-B14F-4D97-AF65-F5344CB8AC3E}">
        <p14:creationId xmlns:p14="http://schemas.microsoft.com/office/powerpoint/2010/main" val="365020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30A50F53-FA31-41C9-BE8E-525025389E53}" type="datetime1">
              <a:rPr lang="en-US"/>
              <a:pPr/>
              <a:t>1/22/22</a:t>
            </a:fld>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79C1895-BEDE-422C-A632-4A1B7CD474CA}" type="slidenum">
              <a:rPr lang="en-US"/>
              <a:pPr/>
              <a:t>‹#›</a:t>
            </a:fld>
            <a:endParaRPr lang="en-US"/>
          </a:p>
        </p:txBody>
      </p:sp>
    </p:spTree>
    <p:extLst>
      <p:ext uri="{BB962C8B-B14F-4D97-AF65-F5344CB8AC3E}">
        <p14:creationId xmlns:p14="http://schemas.microsoft.com/office/powerpoint/2010/main" val="89297118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pitchFamily="72"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2pPr>
    <a:lvl3pPr marL="9144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3pPr>
    <a:lvl4pPr marL="13716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4pPr>
    <a:lvl5pPr marL="18288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86" name="Group 66"/>
          <p:cNvGrpSpPr>
            <a:grpSpLocks/>
          </p:cNvGrpSpPr>
          <p:nvPr/>
        </p:nvGrpSpPr>
        <p:grpSpPr bwMode="auto">
          <a:xfrm>
            <a:off x="190500" y="152400"/>
            <a:ext cx="8799513" cy="6477000"/>
            <a:chOff x="120" y="120"/>
            <a:chExt cx="5543" cy="4080"/>
          </a:xfrm>
        </p:grpSpPr>
        <p:sp>
          <p:nvSpPr>
            <p:cNvPr id="5157" name="Rectangle 37"/>
            <p:cNvSpPr>
              <a:spLocks noChangeArrowheads="1"/>
            </p:cNvSpPr>
            <p:nvPr/>
          </p:nvSpPr>
          <p:spPr bwMode="auto">
            <a:xfrm>
              <a:off x="120" y="120"/>
              <a:ext cx="5519" cy="4080"/>
            </a:xfrm>
            <a:prstGeom prst="rect">
              <a:avLst/>
            </a:prstGeom>
            <a:solidFill>
              <a:srgbClr val="FFFFFF"/>
            </a:solidFill>
            <a:ln w="9525">
              <a:noFill/>
              <a:miter lim="800000"/>
              <a:headEnd/>
              <a:tailEnd/>
            </a:ln>
            <a:effectLst/>
          </p:spPr>
          <p:txBody>
            <a:bodyPr>
              <a:prstTxWarp prst="textNoShape">
                <a:avLst/>
              </a:prstTxWarp>
            </a:bodyPr>
            <a:lstStyle/>
            <a:p>
              <a:endParaRPr lang="en-US"/>
            </a:p>
          </p:txBody>
        </p:sp>
        <p:sp>
          <p:nvSpPr>
            <p:cNvPr id="5158" name="Line 38"/>
            <p:cNvSpPr>
              <a:spLocks noChangeShapeType="1"/>
            </p:cNvSpPr>
            <p:nvPr/>
          </p:nvSpPr>
          <p:spPr bwMode="auto">
            <a:xfrm>
              <a:off x="144" y="29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59" name="Line 39"/>
            <p:cNvSpPr>
              <a:spLocks noChangeShapeType="1"/>
            </p:cNvSpPr>
            <p:nvPr/>
          </p:nvSpPr>
          <p:spPr bwMode="auto">
            <a:xfrm>
              <a:off x="144" y="44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0" name="Line 40"/>
            <p:cNvSpPr>
              <a:spLocks noChangeShapeType="1"/>
            </p:cNvSpPr>
            <p:nvPr/>
          </p:nvSpPr>
          <p:spPr bwMode="auto">
            <a:xfrm>
              <a:off x="144" y="588"/>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1" name="Line 41"/>
            <p:cNvSpPr>
              <a:spLocks noChangeShapeType="1"/>
            </p:cNvSpPr>
            <p:nvPr/>
          </p:nvSpPr>
          <p:spPr bwMode="auto">
            <a:xfrm>
              <a:off x="144" y="73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2" name="Line 42"/>
            <p:cNvSpPr>
              <a:spLocks noChangeShapeType="1"/>
            </p:cNvSpPr>
            <p:nvPr/>
          </p:nvSpPr>
          <p:spPr bwMode="auto">
            <a:xfrm>
              <a:off x="144" y="88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3" name="Line 43"/>
            <p:cNvSpPr>
              <a:spLocks noChangeShapeType="1"/>
            </p:cNvSpPr>
            <p:nvPr/>
          </p:nvSpPr>
          <p:spPr bwMode="auto">
            <a:xfrm>
              <a:off x="144" y="103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4" name="Line 44"/>
            <p:cNvSpPr>
              <a:spLocks noChangeShapeType="1"/>
            </p:cNvSpPr>
            <p:nvPr/>
          </p:nvSpPr>
          <p:spPr bwMode="auto">
            <a:xfrm>
              <a:off x="144" y="117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nvGrpSpPr>
            <p:cNvPr id="5165" name="Group 45"/>
            <p:cNvGrpSpPr>
              <a:grpSpLocks/>
            </p:cNvGrpSpPr>
            <p:nvPr/>
          </p:nvGrpSpPr>
          <p:grpSpPr bwMode="auto">
            <a:xfrm>
              <a:off x="144" y="1325"/>
              <a:ext cx="5519" cy="1032"/>
              <a:chOff x="144" y="1325"/>
              <a:chExt cx="5519" cy="1032"/>
            </a:xfrm>
          </p:grpSpPr>
          <p:sp>
            <p:nvSpPr>
              <p:cNvPr id="5166" name="Line 46"/>
              <p:cNvSpPr>
                <a:spLocks noChangeShapeType="1"/>
              </p:cNvSpPr>
              <p:nvPr/>
            </p:nvSpPr>
            <p:spPr bwMode="auto">
              <a:xfrm>
                <a:off x="144" y="132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7" name="Line 47"/>
              <p:cNvSpPr>
                <a:spLocks noChangeShapeType="1"/>
              </p:cNvSpPr>
              <p:nvPr/>
            </p:nvSpPr>
            <p:spPr bwMode="auto">
              <a:xfrm>
                <a:off x="144" y="147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8" name="Line 48"/>
              <p:cNvSpPr>
                <a:spLocks noChangeShapeType="1"/>
              </p:cNvSpPr>
              <p:nvPr/>
            </p:nvSpPr>
            <p:spPr bwMode="auto">
              <a:xfrm>
                <a:off x="144" y="162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9" name="Line 49"/>
              <p:cNvSpPr>
                <a:spLocks noChangeShapeType="1"/>
              </p:cNvSpPr>
              <p:nvPr/>
            </p:nvSpPr>
            <p:spPr bwMode="auto">
              <a:xfrm>
                <a:off x="144" y="176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0" name="Line 50"/>
              <p:cNvSpPr>
                <a:spLocks noChangeShapeType="1"/>
              </p:cNvSpPr>
              <p:nvPr/>
            </p:nvSpPr>
            <p:spPr bwMode="auto">
              <a:xfrm>
                <a:off x="144" y="191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1" name="Line 51"/>
              <p:cNvSpPr>
                <a:spLocks noChangeShapeType="1"/>
              </p:cNvSpPr>
              <p:nvPr/>
            </p:nvSpPr>
            <p:spPr bwMode="auto">
              <a:xfrm>
                <a:off x="144" y="206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2" name="Line 52"/>
              <p:cNvSpPr>
                <a:spLocks noChangeShapeType="1"/>
              </p:cNvSpPr>
              <p:nvPr/>
            </p:nvSpPr>
            <p:spPr bwMode="auto">
              <a:xfrm>
                <a:off x="144" y="221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3" name="Line 53"/>
              <p:cNvSpPr>
                <a:spLocks noChangeShapeType="1"/>
              </p:cNvSpPr>
              <p:nvPr/>
            </p:nvSpPr>
            <p:spPr bwMode="auto">
              <a:xfrm>
                <a:off x="144" y="235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5174" name="Line 54"/>
            <p:cNvSpPr>
              <a:spLocks noChangeShapeType="1"/>
            </p:cNvSpPr>
            <p:nvPr/>
          </p:nvSpPr>
          <p:spPr bwMode="auto">
            <a:xfrm>
              <a:off x="144" y="265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5" name="Line 55"/>
            <p:cNvSpPr>
              <a:spLocks noChangeShapeType="1"/>
            </p:cNvSpPr>
            <p:nvPr/>
          </p:nvSpPr>
          <p:spPr bwMode="auto">
            <a:xfrm>
              <a:off x="144" y="280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6" name="Line 56"/>
            <p:cNvSpPr>
              <a:spLocks noChangeShapeType="1"/>
            </p:cNvSpPr>
            <p:nvPr/>
          </p:nvSpPr>
          <p:spPr bwMode="auto">
            <a:xfrm>
              <a:off x="144" y="294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7" name="Line 57"/>
            <p:cNvSpPr>
              <a:spLocks noChangeShapeType="1"/>
            </p:cNvSpPr>
            <p:nvPr/>
          </p:nvSpPr>
          <p:spPr bwMode="auto">
            <a:xfrm>
              <a:off x="144" y="309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8" name="Line 58"/>
            <p:cNvSpPr>
              <a:spLocks noChangeShapeType="1"/>
            </p:cNvSpPr>
            <p:nvPr/>
          </p:nvSpPr>
          <p:spPr bwMode="auto">
            <a:xfrm>
              <a:off x="144" y="324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9" name="Line 59"/>
            <p:cNvSpPr>
              <a:spLocks noChangeShapeType="1"/>
            </p:cNvSpPr>
            <p:nvPr/>
          </p:nvSpPr>
          <p:spPr bwMode="auto">
            <a:xfrm>
              <a:off x="144" y="338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0" name="Line 60"/>
            <p:cNvSpPr>
              <a:spLocks noChangeShapeType="1"/>
            </p:cNvSpPr>
            <p:nvPr/>
          </p:nvSpPr>
          <p:spPr bwMode="auto">
            <a:xfrm>
              <a:off x="144" y="353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1" name="Line 61"/>
            <p:cNvSpPr>
              <a:spLocks noChangeShapeType="1"/>
            </p:cNvSpPr>
            <p:nvPr/>
          </p:nvSpPr>
          <p:spPr bwMode="auto">
            <a:xfrm>
              <a:off x="144" y="3684"/>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2" name="Line 62"/>
            <p:cNvSpPr>
              <a:spLocks noChangeShapeType="1"/>
            </p:cNvSpPr>
            <p:nvPr/>
          </p:nvSpPr>
          <p:spPr bwMode="auto">
            <a:xfrm>
              <a:off x="144" y="383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3" name="Line 63"/>
            <p:cNvSpPr>
              <a:spLocks noChangeShapeType="1"/>
            </p:cNvSpPr>
            <p:nvPr/>
          </p:nvSpPr>
          <p:spPr bwMode="auto">
            <a:xfrm>
              <a:off x="144" y="397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4" name="Line 64"/>
            <p:cNvSpPr>
              <a:spLocks noChangeShapeType="1"/>
            </p:cNvSpPr>
            <p:nvPr/>
          </p:nvSpPr>
          <p:spPr bwMode="auto">
            <a:xfrm>
              <a:off x="144" y="412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5" name="Line 65"/>
            <p:cNvSpPr>
              <a:spLocks noChangeShapeType="1"/>
            </p:cNvSpPr>
            <p:nvPr/>
          </p:nvSpPr>
          <p:spPr bwMode="auto">
            <a:xfrm>
              <a:off x="144" y="250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5122" name="Rectangle 2"/>
          <p:cNvSpPr>
            <a:spLocks noGrp="1" noChangeArrowheads="1"/>
          </p:cNvSpPr>
          <p:nvPr>
            <p:ph type="ctrTitle"/>
          </p:nvPr>
        </p:nvSpPr>
        <p:spPr>
          <a:xfrm>
            <a:off x="685800" y="1143000"/>
            <a:ext cx="7772400" cy="1143000"/>
          </a:xfrm>
        </p:spPr>
        <p:txBody>
          <a:bodyPr/>
          <a:lstStyle>
            <a:lvl1pPr>
              <a:defRPr sz="4400"/>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1371600" y="2667000"/>
            <a:ext cx="6400800" cy="2514600"/>
          </a:xfrm>
        </p:spPr>
        <p:txBody>
          <a:bodyPr/>
          <a:lstStyle>
            <a:lvl1pPr marL="0" indent="0" algn="ctr">
              <a:buFontTx/>
              <a:buNone/>
              <a:defRPr sz="2400"/>
            </a:lvl1pPr>
          </a:lstStyle>
          <a:p>
            <a:r>
              <a:rPr lang="en-US" smtClean="0"/>
              <a:t>Click to edit Master subtitle style</a:t>
            </a:r>
            <a:endParaRPr lang="en-US"/>
          </a:p>
        </p:txBody>
      </p:sp>
      <p:sp>
        <p:nvSpPr>
          <p:cNvPr id="5124" name="Rectangle 4"/>
          <p:cNvSpPr>
            <a:spLocks noGrp="1" noChangeArrowheads="1"/>
          </p:cNvSpPr>
          <p:nvPr>
            <p:ph type="dt" sz="half" idx="2"/>
          </p:nvPr>
        </p:nvSpPr>
        <p:spPr/>
        <p:txBody>
          <a:bodyPr/>
          <a:lstStyle>
            <a:lvl1pPr>
              <a:defRPr/>
            </a:lvl1pPr>
          </a:lstStyle>
          <a:p>
            <a:fld id="{0FCB4D73-AAC7-44DC-9591-4687A978C75F}" type="datetime1">
              <a:rPr lang="en-US" smtClean="0"/>
              <a:pPr/>
              <a:t>1/22/22</a:t>
            </a:fld>
            <a:endParaRPr lang="en-US"/>
          </a:p>
        </p:txBody>
      </p:sp>
      <p:sp>
        <p:nvSpPr>
          <p:cNvPr id="5125" name="Rectangle 5"/>
          <p:cNvSpPr>
            <a:spLocks noGrp="1" noChangeArrowheads="1"/>
          </p:cNvSpPr>
          <p:nvPr>
            <p:ph type="ftr" sz="quarter" idx="3"/>
          </p:nvPr>
        </p:nvSpPr>
        <p:spPr/>
        <p:txBody>
          <a:bodyPr/>
          <a:lstStyle>
            <a:lvl1pPr>
              <a:defRPr/>
            </a:lvl1pPr>
          </a:lstStyle>
          <a:p>
            <a:r>
              <a:rPr lang="en-US" smtClean="0"/>
              <a:t>English II</a:t>
            </a:r>
            <a:endParaRPr lang="en-US"/>
          </a:p>
        </p:txBody>
      </p:sp>
      <p:sp>
        <p:nvSpPr>
          <p:cNvPr id="5126" name="Rectangle 6"/>
          <p:cNvSpPr>
            <a:spLocks noGrp="1" noChangeArrowheads="1"/>
          </p:cNvSpPr>
          <p:nvPr>
            <p:ph type="sldNum" sz="quarter" idx="4"/>
          </p:nvPr>
        </p:nvSpPr>
        <p:spPr/>
        <p:txBody>
          <a:bodyPr/>
          <a:lstStyle>
            <a:lvl1pPr>
              <a:defRPr/>
            </a:lvl1pPr>
          </a:lstStyle>
          <a:p>
            <a:r>
              <a:rPr lang="en-US"/>
              <a:t>Page </a:t>
            </a:r>
            <a:fld id="{EB81C01D-BD0D-41F1-A1CA-B7E7D3C0036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604E7964-F909-4B7E-84C9-3CD3C1C165F9}"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85EFE556-8038-4053-BFA7-7A304017D14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B620C437-9398-4590-B04F-9A890429BDD7}"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BF971CF4-BA05-4F81-BD17-A6F7840BA58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5C723963-7CAE-4BF2-B3C9-7C9486D5C77F}"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ED8B0ACC-F7CC-4972-8568-EAB63ADA805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fld id="{8A981FF8-97D7-4DE0-AE28-1C8FF3634371}"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98E65A7C-6D65-484D-8A21-326F3929F28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fld id="{8B548D7B-DF02-47AB-A8F9-8D9BA8090634}"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1D302E0E-EDE0-4BB1-AE2C-72601713A56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fld id="{1747523D-6553-48C0-AFBC-8AD8F7B8E45A}" type="datetime1">
              <a:rPr lang="en-US" smtClean="0"/>
              <a:pPr/>
              <a:t>1/22/22</a:t>
            </a:fld>
            <a:endParaRPr lang="en-US"/>
          </a:p>
        </p:txBody>
      </p:sp>
      <p:sp>
        <p:nvSpPr>
          <p:cNvPr id="8" name="Footer Placeholder 7"/>
          <p:cNvSpPr>
            <a:spLocks noGrp="1"/>
          </p:cNvSpPr>
          <p:nvPr>
            <p:ph type="ftr" sz="quarter" idx="11"/>
          </p:nvPr>
        </p:nvSpPr>
        <p:spPr/>
        <p:txBody>
          <a:bodyPr/>
          <a:lstStyle>
            <a:lvl1pPr>
              <a:defRPr/>
            </a:lvl1pPr>
          </a:lstStyle>
          <a:p>
            <a:r>
              <a:rPr lang="en-US" smtClean="0"/>
              <a:t>English II</a:t>
            </a:r>
            <a:endParaRPr lang="en-US"/>
          </a:p>
        </p:txBody>
      </p:sp>
      <p:sp>
        <p:nvSpPr>
          <p:cNvPr id="9" name="Slide Number Placeholder 8"/>
          <p:cNvSpPr>
            <a:spLocks noGrp="1"/>
          </p:cNvSpPr>
          <p:nvPr>
            <p:ph type="sldNum" sz="quarter" idx="12"/>
          </p:nvPr>
        </p:nvSpPr>
        <p:spPr/>
        <p:txBody>
          <a:bodyPr/>
          <a:lstStyle>
            <a:lvl1pPr>
              <a:defRPr smtClean="0"/>
            </a:lvl1pPr>
          </a:lstStyle>
          <a:p>
            <a:r>
              <a:rPr lang="en-US"/>
              <a:t>Page </a:t>
            </a:r>
            <a:fld id="{BF21663C-63B3-43D4-B9FA-73FADF2355B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fld id="{07D5573F-C8AB-4256-A2BE-78CAC52E1695}" type="datetime1">
              <a:rPr lang="en-US" smtClean="0"/>
              <a:pPr/>
              <a:t>1/22/22</a:t>
            </a:fld>
            <a:endParaRPr lang="en-US"/>
          </a:p>
        </p:txBody>
      </p:sp>
      <p:sp>
        <p:nvSpPr>
          <p:cNvPr id="4" name="Footer Placeholder 3"/>
          <p:cNvSpPr>
            <a:spLocks noGrp="1"/>
          </p:cNvSpPr>
          <p:nvPr>
            <p:ph type="ftr" sz="quarter" idx="11"/>
          </p:nvPr>
        </p:nvSpPr>
        <p:spPr/>
        <p:txBody>
          <a:bodyPr/>
          <a:lstStyle>
            <a:lvl1pPr>
              <a:defRPr/>
            </a:lvl1pPr>
          </a:lstStyle>
          <a:p>
            <a:r>
              <a:rPr lang="en-US" smtClean="0"/>
              <a:t>English II</a:t>
            </a:r>
            <a:endParaRPr lang="en-US"/>
          </a:p>
        </p:txBody>
      </p:sp>
      <p:sp>
        <p:nvSpPr>
          <p:cNvPr id="5" name="Slide Number Placeholder 4"/>
          <p:cNvSpPr>
            <a:spLocks noGrp="1"/>
          </p:cNvSpPr>
          <p:nvPr>
            <p:ph type="sldNum" sz="quarter" idx="12"/>
          </p:nvPr>
        </p:nvSpPr>
        <p:spPr/>
        <p:txBody>
          <a:bodyPr/>
          <a:lstStyle>
            <a:lvl1pPr>
              <a:defRPr smtClean="0"/>
            </a:lvl1pPr>
          </a:lstStyle>
          <a:p>
            <a:r>
              <a:rPr lang="en-US"/>
              <a:t>Page </a:t>
            </a:r>
            <a:fld id="{F681E2C4-5965-45CE-8622-D935A73B6D6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fld id="{8A5A2112-1115-4391-A24A-BF495B9FF597}" type="datetime1">
              <a:rPr lang="en-US" smtClean="0"/>
              <a:pPr/>
              <a:t>1/22/22</a:t>
            </a:fld>
            <a:endParaRPr lang="en-US"/>
          </a:p>
        </p:txBody>
      </p:sp>
      <p:sp>
        <p:nvSpPr>
          <p:cNvPr id="3" name="Footer Placeholder 2"/>
          <p:cNvSpPr>
            <a:spLocks noGrp="1"/>
          </p:cNvSpPr>
          <p:nvPr>
            <p:ph type="ftr" sz="quarter" idx="11"/>
          </p:nvPr>
        </p:nvSpPr>
        <p:spPr/>
        <p:txBody>
          <a:bodyPr/>
          <a:lstStyle>
            <a:lvl1pPr>
              <a:defRPr/>
            </a:lvl1pPr>
          </a:lstStyle>
          <a:p>
            <a:r>
              <a:rPr lang="en-US" smtClean="0"/>
              <a:t>English II</a:t>
            </a:r>
            <a:endParaRPr lang="en-US"/>
          </a:p>
        </p:txBody>
      </p:sp>
      <p:sp>
        <p:nvSpPr>
          <p:cNvPr id="4" name="Slide Number Placeholder 3"/>
          <p:cNvSpPr>
            <a:spLocks noGrp="1"/>
          </p:cNvSpPr>
          <p:nvPr>
            <p:ph type="sldNum" sz="quarter" idx="12"/>
          </p:nvPr>
        </p:nvSpPr>
        <p:spPr/>
        <p:txBody>
          <a:bodyPr/>
          <a:lstStyle>
            <a:lvl1pPr>
              <a:defRPr smtClean="0"/>
            </a:lvl1pPr>
          </a:lstStyle>
          <a:p>
            <a:r>
              <a:rPr lang="en-US"/>
              <a:t>Page </a:t>
            </a:r>
            <a:fld id="{57E987F4-20F3-4640-90D9-BD7ECEE8DFD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4F09BB37-0FF1-4D7A-BA99-6B547E3F4BF2}"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FE8B0920-8EFC-4055-BF7D-7B2E2AA6A1B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30DD063D-942C-4151-BF5A-C258B5CB39F9}"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9D59DEC2-0FFC-4D5C-96CC-0B16A6E7C23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92" name="Group 68"/>
          <p:cNvGrpSpPr>
            <a:grpSpLocks/>
          </p:cNvGrpSpPr>
          <p:nvPr/>
        </p:nvGrpSpPr>
        <p:grpSpPr bwMode="auto">
          <a:xfrm>
            <a:off x="190500" y="76200"/>
            <a:ext cx="8799513" cy="6477000"/>
            <a:chOff x="120" y="120"/>
            <a:chExt cx="5543" cy="4080"/>
          </a:xfrm>
        </p:grpSpPr>
        <p:sp>
          <p:nvSpPr>
            <p:cNvPr id="1093" name="Rectangle 69"/>
            <p:cNvSpPr>
              <a:spLocks noChangeArrowheads="1"/>
            </p:cNvSpPr>
            <p:nvPr/>
          </p:nvSpPr>
          <p:spPr bwMode="auto">
            <a:xfrm>
              <a:off x="120" y="120"/>
              <a:ext cx="5519" cy="4080"/>
            </a:xfrm>
            <a:prstGeom prst="rect">
              <a:avLst/>
            </a:prstGeom>
            <a:solidFill>
              <a:srgbClr val="FFFFFF"/>
            </a:solidFill>
            <a:ln w="9525">
              <a:noFill/>
              <a:miter lim="800000"/>
              <a:headEnd/>
              <a:tailEnd/>
            </a:ln>
            <a:effectLst/>
          </p:spPr>
          <p:txBody>
            <a:bodyPr>
              <a:prstTxWarp prst="textNoShape">
                <a:avLst/>
              </a:prstTxWarp>
            </a:bodyPr>
            <a:lstStyle/>
            <a:p>
              <a:endParaRPr lang="en-US"/>
            </a:p>
          </p:txBody>
        </p:sp>
        <p:sp>
          <p:nvSpPr>
            <p:cNvPr id="1094" name="Line 70"/>
            <p:cNvSpPr>
              <a:spLocks noChangeShapeType="1"/>
            </p:cNvSpPr>
            <p:nvPr/>
          </p:nvSpPr>
          <p:spPr bwMode="auto">
            <a:xfrm>
              <a:off x="144" y="29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5" name="Line 71"/>
            <p:cNvSpPr>
              <a:spLocks noChangeShapeType="1"/>
            </p:cNvSpPr>
            <p:nvPr/>
          </p:nvSpPr>
          <p:spPr bwMode="auto">
            <a:xfrm>
              <a:off x="144" y="44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6" name="Line 72"/>
            <p:cNvSpPr>
              <a:spLocks noChangeShapeType="1"/>
            </p:cNvSpPr>
            <p:nvPr/>
          </p:nvSpPr>
          <p:spPr bwMode="auto">
            <a:xfrm>
              <a:off x="144" y="588"/>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7" name="Line 73"/>
            <p:cNvSpPr>
              <a:spLocks noChangeShapeType="1"/>
            </p:cNvSpPr>
            <p:nvPr/>
          </p:nvSpPr>
          <p:spPr bwMode="auto">
            <a:xfrm>
              <a:off x="144" y="73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8" name="Line 74"/>
            <p:cNvSpPr>
              <a:spLocks noChangeShapeType="1"/>
            </p:cNvSpPr>
            <p:nvPr/>
          </p:nvSpPr>
          <p:spPr bwMode="auto">
            <a:xfrm>
              <a:off x="144" y="88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9" name="Line 75"/>
            <p:cNvSpPr>
              <a:spLocks noChangeShapeType="1"/>
            </p:cNvSpPr>
            <p:nvPr/>
          </p:nvSpPr>
          <p:spPr bwMode="auto">
            <a:xfrm>
              <a:off x="144" y="103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0" name="Line 76"/>
            <p:cNvSpPr>
              <a:spLocks noChangeShapeType="1"/>
            </p:cNvSpPr>
            <p:nvPr/>
          </p:nvSpPr>
          <p:spPr bwMode="auto">
            <a:xfrm>
              <a:off x="144" y="117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nvGrpSpPr>
            <p:cNvPr id="1101" name="Group 77"/>
            <p:cNvGrpSpPr>
              <a:grpSpLocks/>
            </p:cNvGrpSpPr>
            <p:nvPr/>
          </p:nvGrpSpPr>
          <p:grpSpPr bwMode="auto">
            <a:xfrm>
              <a:off x="144" y="1325"/>
              <a:ext cx="5519" cy="1032"/>
              <a:chOff x="144" y="1325"/>
              <a:chExt cx="5519" cy="1032"/>
            </a:xfrm>
          </p:grpSpPr>
          <p:sp>
            <p:nvSpPr>
              <p:cNvPr id="1102" name="Line 78"/>
              <p:cNvSpPr>
                <a:spLocks noChangeShapeType="1"/>
              </p:cNvSpPr>
              <p:nvPr/>
            </p:nvSpPr>
            <p:spPr bwMode="auto">
              <a:xfrm>
                <a:off x="144" y="132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3" name="Line 79"/>
              <p:cNvSpPr>
                <a:spLocks noChangeShapeType="1"/>
              </p:cNvSpPr>
              <p:nvPr/>
            </p:nvSpPr>
            <p:spPr bwMode="auto">
              <a:xfrm>
                <a:off x="144" y="147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4" name="Line 80"/>
              <p:cNvSpPr>
                <a:spLocks noChangeShapeType="1"/>
              </p:cNvSpPr>
              <p:nvPr/>
            </p:nvSpPr>
            <p:spPr bwMode="auto">
              <a:xfrm>
                <a:off x="144" y="162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5" name="Line 81"/>
              <p:cNvSpPr>
                <a:spLocks noChangeShapeType="1"/>
              </p:cNvSpPr>
              <p:nvPr/>
            </p:nvSpPr>
            <p:spPr bwMode="auto">
              <a:xfrm>
                <a:off x="144" y="176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6" name="Line 82"/>
              <p:cNvSpPr>
                <a:spLocks noChangeShapeType="1"/>
              </p:cNvSpPr>
              <p:nvPr/>
            </p:nvSpPr>
            <p:spPr bwMode="auto">
              <a:xfrm>
                <a:off x="144" y="191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7" name="Line 83"/>
              <p:cNvSpPr>
                <a:spLocks noChangeShapeType="1"/>
              </p:cNvSpPr>
              <p:nvPr/>
            </p:nvSpPr>
            <p:spPr bwMode="auto">
              <a:xfrm>
                <a:off x="144" y="206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8" name="Line 84"/>
              <p:cNvSpPr>
                <a:spLocks noChangeShapeType="1"/>
              </p:cNvSpPr>
              <p:nvPr/>
            </p:nvSpPr>
            <p:spPr bwMode="auto">
              <a:xfrm>
                <a:off x="144" y="221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9" name="Line 85"/>
              <p:cNvSpPr>
                <a:spLocks noChangeShapeType="1"/>
              </p:cNvSpPr>
              <p:nvPr/>
            </p:nvSpPr>
            <p:spPr bwMode="auto">
              <a:xfrm>
                <a:off x="144" y="235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1110" name="Line 86"/>
            <p:cNvSpPr>
              <a:spLocks noChangeShapeType="1"/>
            </p:cNvSpPr>
            <p:nvPr/>
          </p:nvSpPr>
          <p:spPr bwMode="auto">
            <a:xfrm>
              <a:off x="144" y="265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1" name="Line 87"/>
            <p:cNvSpPr>
              <a:spLocks noChangeShapeType="1"/>
            </p:cNvSpPr>
            <p:nvPr/>
          </p:nvSpPr>
          <p:spPr bwMode="auto">
            <a:xfrm>
              <a:off x="144" y="280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2" name="Line 88"/>
            <p:cNvSpPr>
              <a:spLocks noChangeShapeType="1"/>
            </p:cNvSpPr>
            <p:nvPr/>
          </p:nvSpPr>
          <p:spPr bwMode="auto">
            <a:xfrm>
              <a:off x="144" y="294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3" name="Line 89"/>
            <p:cNvSpPr>
              <a:spLocks noChangeShapeType="1"/>
            </p:cNvSpPr>
            <p:nvPr/>
          </p:nvSpPr>
          <p:spPr bwMode="auto">
            <a:xfrm>
              <a:off x="144" y="309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4" name="Line 90"/>
            <p:cNvSpPr>
              <a:spLocks noChangeShapeType="1"/>
            </p:cNvSpPr>
            <p:nvPr/>
          </p:nvSpPr>
          <p:spPr bwMode="auto">
            <a:xfrm>
              <a:off x="144" y="324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5" name="Line 91"/>
            <p:cNvSpPr>
              <a:spLocks noChangeShapeType="1"/>
            </p:cNvSpPr>
            <p:nvPr/>
          </p:nvSpPr>
          <p:spPr bwMode="auto">
            <a:xfrm>
              <a:off x="144" y="338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6" name="Line 92"/>
            <p:cNvSpPr>
              <a:spLocks noChangeShapeType="1"/>
            </p:cNvSpPr>
            <p:nvPr/>
          </p:nvSpPr>
          <p:spPr bwMode="auto">
            <a:xfrm>
              <a:off x="144" y="353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7" name="Line 93"/>
            <p:cNvSpPr>
              <a:spLocks noChangeShapeType="1"/>
            </p:cNvSpPr>
            <p:nvPr/>
          </p:nvSpPr>
          <p:spPr bwMode="auto">
            <a:xfrm>
              <a:off x="144" y="3684"/>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8" name="Line 94"/>
            <p:cNvSpPr>
              <a:spLocks noChangeShapeType="1"/>
            </p:cNvSpPr>
            <p:nvPr/>
          </p:nvSpPr>
          <p:spPr bwMode="auto">
            <a:xfrm>
              <a:off x="144" y="383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9" name="Line 95"/>
            <p:cNvSpPr>
              <a:spLocks noChangeShapeType="1"/>
            </p:cNvSpPr>
            <p:nvPr/>
          </p:nvSpPr>
          <p:spPr bwMode="auto">
            <a:xfrm>
              <a:off x="144" y="397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20" name="Line 96"/>
            <p:cNvSpPr>
              <a:spLocks noChangeShapeType="1"/>
            </p:cNvSpPr>
            <p:nvPr/>
          </p:nvSpPr>
          <p:spPr bwMode="auto">
            <a:xfrm>
              <a:off x="144" y="412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21" name="Line 97"/>
            <p:cNvSpPr>
              <a:spLocks noChangeShapeType="1"/>
            </p:cNvSpPr>
            <p:nvPr/>
          </p:nvSpPr>
          <p:spPr bwMode="auto">
            <a:xfrm>
              <a:off x="144" y="250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latin typeface="American Typewriter"/>
                <a:cs typeface="American Typewriter"/>
              </a:defRPr>
            </a:lvl1pPr>
          </a:lstStyle>
          <a:p>
            <a:fld id="{3A5591C2-EB5F-4B43-BF1E-5E7DBA5FF131}" type="datetime1">
              <a:rPr lang="en-US" smtClean="0"/>
              <a:pPr/>
              <a:t>1/22/22</a:t>
            </a:fld>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latin typeface="American Typewriter"/>
                <a:cs typeface="American Typewriter"/>
              </a:defRPr>
            </a:lvl1pPr>
          </a:lstStyle>
          <a:p>
            <a:r>
              <a:rPr lang="en-US" dirty="0" smtClean="0"/>
              <a:t>English II</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American Typewriter"/>
                <a:cs typeface="American Typewriter"/>
              </a:defRPr>
            </a:lvl1pPr>
          </a:lstStyle>
          <a:p>
            <a:r>
              <a:rPr lang="en-US" dirty="0" smtClean="0"/>
              <a:t>Page </a:t>
            </a:r>
            <a:fld id="{F5F372E0-4B14-44C6-9C09-45207CAD6F1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600" b="1">
          <a:solidFill>
            <a:schemeClr val="tx2"/>
          </a:solidFill>
          <a:latin typeface="American Typewriter"/>
          <a:ea typeface="+mj-ea"/>
          <a:cs typeface="American Typewriter"/>
        </a:defRPr>
      </a:lvl1pPr>
      <a:lvl2pPr algn="ctr" rtl="0" eaLnBrk="1" fontAlgn="base" hangingPunct="1">
        <a:spcBef>
          <a:spcPct val="0"/>
        </a:spcBef>
        <a:spcAft>
          <a:spcPct val="0"/>
        </a:spcAft>
        <a:defRPr sz="3600" b="1">
          <a:solidFill>
            <a:schemeClr val="tx2"/>
          </a:solidFill>
          <a:latin typeface="Comic Sans MS" pitchFamily="72" charset="0"/>
        </a:defRPr>
      </a:lvl2pPr>
      <a:lvl3pPr algn="ctr" rtl="0" eaLnBrk="1" fontAlgn="base" hangingPunct="1">
        <a:spcBef>
          <a:spcPct val="0"/>
        </a:spcBef>
        <a:spcAft>
          <a:spcPct val="0"/>
        </a:spcAft>
        <a:defRPr sz="3600" b="1">
          <a:solidFill>
            <a:schemeClr val="tx2"/>
          </a:solidFill>
          <a:latin typeface="Comic Sans MS" pitchFamily="72" charset="0"/>
        </a:defRPr>
      </a:lvl3pPr>
      <a:lvl4pPr algn="ctr" rtl="0" eaLnBrk="1" fontAlgn="base" hangingPunct="1">
        <a:spcBef>
          <a:spcPct val="0"/>
        </a:spcBef>
        <a:spcAft>
          <a:spcPct val="0"/>
        </a:spcAft>
        <a:defRPr sz="3600" b="1">
          <a:solidFill>
            <a:schemeClr val="tx2"/>
          </a:solidFill>
          <a:latin typeface="Comic Sans MS" pitchFamily="72" charset="0"/>
        </a:defRPr>
      </a:lvl4pPr>
      <a:lvl5pPr algn="ctr" rtl="0" eaLnBrk="1" fontAlgn="base" hangingPunct="1">
        <a:spcBef>
          <a:spcPct val="0"/>
        </a:spcBef>
        <a:spcAft>
          <a:spcPct val="0"/>
        </a:spcAft>
        <a:defRPr sz="3600" b="1">
          <a:solidFill>
            <a:schemeClr val="tx2"/>
          </a:solidFill>
          <a:latin typeface="Comic Sans MS" pitchFamily="72" charset="0"/>
        </a:defRPr>
      </a:lvl5pPr>
      <a:lvl6pPr marL="457200" algn="ctr" rtl="0" eaLnBrk="1" fontAlgn="base" hangingPunct="1">
        <a:spcBef>
          <a:spcPct val="0"/>
        </a:spcBef>
        <a:spcAft>
          <a:spcPct val="0"/>
        </a:spcAft>
        <a:defRPr sz="3600" b="1">
          <a:solidFill>
            <a:schemeClr val="tx2"/>
          </a:solidFill>
          <a:latin typeface="Comic Sans MS" pitchFamily="72" charset="0"/>
        </a:defRPr>
      </a:lvl6pPr>
      <a:lvl7pPr marL="914400" algn="ctr" rtl="0" eaLnBrk="1" fontAlgn="base" hangingPunct="1">
        <a:spcBef>
          <a:spcPct val="0"/>
        </a:spcBef>
        <a:spcAft>
          <a:spcPct val="0"/>
        </a:spcAft>
        <a:defRPr sz="3600" b="1">
          <a:solidFill>
            <a:schemeClr val="tx2"/>
          </a:solidFill>
          <a:latin typeface="Comic Sans MS" pitchFamily="72" charset="0"/>
        </a:defRPr>
      </a:lvl7pPr>
      <a:lvl8pPr marL="1371600" algn="ctr" rtl="0" eaLnBrk="1" fontAlgn="base" hangingPunct="1">
        <a:spcBef>
          <a:spcPct val="0"/>
        </a:spcBef>
        <a:spcAft>
          <a:spcPct val="0"/>
        </a:spcAft>
        <a:defRPr sz="3600" b="1">
          <a:solidFill>
            <a:schemeClr val="tx2"/>
          </a:solidFill>
          <a:latin typeface="Comic Sans MS" pitchFamily="72" charset="0"/>
        </a:defRPr>
      </a:lvl8pPr>
      <a:lvl9pPr marL="1828800" algn="ctr" rtl="0" eaLnBrk="1" fontAlgn="base" hangingPunct="1">
        <a:spcBef>
          <a:spcPct val="0"/>
        </a:spcBef>
        <a:spcAft>
          <a:spcPct val="0"/>
        </a:spcAft>
        <a:defRPr sz="3600" b="1">
          <a:solidFill>
            <a:schemeClr val="tx2"/>
          </a:solidFill>
          <a:latin typeface="Comic Sans MS" pitchFamily="72" charset="0"/>
        </a:defRPr>
      </a:lvl9pPr>
    </p:titleStyle>
    <p:bodyStyle>
      <a:lvl1pPr marL="342900" indent="-342900" algn="l" rtl="0" eaLnBrk="1" fontAlgn="base" hangingPunct="1">
        <a:spcBef>
          <a:spcPct val="20000"/>
        </a:spcBef>
        <a:spcAft>
          <a:spcPct val="0"/>
        </a:spcAft>
        <a:buChar char="•"/>
        <a:defRPr sz="2800" b="1">
          <a:solidFill>
            <a:schemeClr val="tx1"/>
          </a:solidFill>
          <a:latin typeface="American Typewriter"/>
          <a:ea typeface="+mn-ea"/>
          <a:cs typeface="American Typewriter"/>
        </a:defRPr>
      </a:lvl1pPr>
      <a:lvl2pPr marL="742950" indent="-285750" algn="l" rtl="0" eaLnBrk="1" fontAlgn="base" hangingPunct="1">
        <a:spcBef>
          <a:spcPct val="20000"/>
        </a:spcBef>
        <a:spcAft>
          <a:spcPct val="0"/>
        </a:spcAft>
        <a:buChar char="–"/>
        <a:defRPr sz="2400" b="1">
          <a:solidFill>
            <a:schemeClr val="tx1"/>
          </a:solidFill>
          <a:latin typeface="American Typewriter"/>
          <a:ea typeface="ＭＳ Ｐゴシック" pitchFamily="72" charset="-128"/>
          <a:cs typeface="American Typewriter"/>
        </a:defRPr>
      </a:lvl2pPr>
      <a:lvl3pPr marL="1143000" indent="-228600" algn="l" rtl="0" eaLnBrk="1" fontAlgn="base" hangingPunct="1">
        <a:spcBef>
          <a:spcPct val="20000"/>
        </a:spcBef>
        <a:spcAft>
          <a:spcPct val="0"/>
        </a:spcAft>
        <a:buChar char="•"/>
        <a:defRPr sz="2000" b="1">
          <a:solidFill>
            <a:schemeClr val="tx1"/>
          </a:solidFill>
          <a:latin typeface="American Typewriter"/>
          <a:ea typeface="ＭＳ Ｐゴシック" pitchFamily="72" charset="-128"/>
          <a:cs typeface="American Typewriter"/>
        </a:defRPr>
      </a:lvl3pPr>
      <a:lvl4pPr marL="1600200" indent="-228600" algn="l" rtl="0" eaLnBrk="1" fontAlgn="base" hangingPunct="1">
        <a:spcBef>
          <a:spcPct val="20000"/>
        </a:spcBef>
        <a:spcAft>
          <a:spcPct val="0"/>
        </a:spcAft>
        <a:buChar char="–"/>
        <a:defRPr b="1">
          <a:solidFill>
            <a:schemeClr val="tx1"/>
          </a:solidFill>
          <a:latin typeface="American Typewriter"/>
          <a:ea typeface="ＭＳ Ｐゴシック" pitchFamily="72" charset="-128"/>
          <a:cs typeface="American Typewriter"/>
        </a:defRPr>
      </a:lvl4pPr>
      <a:lvl5pPr marL="2057400" indent="-228600" algn="l" rtl="0" eaLnBrk="1" fontAlgn="base" hangingPunct="1">
        <a:spcBef>
          <a:spcPct val="20000"/>
        </a:spcBef>
        <a:spcAft>
          <a:spcPct val="0"/>
        </a:spcAft>
        <a:buChar char="•"/>
        <a:defRPr b="1">
          <a:solidFill>
            <a:schemeClr val="tx1"/>
          </a:solidFill>
          <a:latin typeface="American Typewriter"/>
          <a:ea typeface="ＭＳ Ｐゴシック" pitchFamily="72" charset="-128"/>
          <a:cs typeface="American Typewriter"/>
        </a:defRPr>
      </a:lvl5pPr>
      <a:lvl6pPr marL="25146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6pPr>
      <a:lvl7pPr marL="29718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7pPr>
      <a:lvl8pPr marL="34290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8pPr>
      <a:lvl9pPr marL="38862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US" sz="4000" dirty="0" smtClean="0"/>
              <a:t>AP Literature &amp; Composition</a:t>
            </a:r>
            <a:br>
              <a:rPr lang="en-US" sz="4000" dirty="0" smtClean="0"/>
            </a:br>
            <a:r>
              <a:rPr lang="en-US" dirty="0" smtClean="0"/>
              <a:t>Section II:</a:t>
            </a:r>
            <a:br>
              <a:rPr lang="en-US" dirty="0" smtClean="0"/>
            </a:br>
            <a:r>
              <a:rPr lang="en-US" dirty="0" smtClean="0"/>
              <a:t>Free Response Questions</a:t>
            </a:r>
            <a:endParaRPr lang="en-US" dirty="0"/>
          </a:p>
        </p:txBody>
      </p:sp>
      <p:sp>
        <p:nvSpPr>
          <p:cNvPr id="2" name="Subtitle 1"/>
          <p:cNvSpPr>
            <a:spLocks noGrp="1"/>
          </p:cNvSpPr>
          <p:nvPr>
            <p:ph type="subTitle" idx="1"/>
          </p:nvPr>
        </p:nvSpPr>
        <p:spPr>
          <a:xfrm>
            <a:off x="762000" y="2971800"/>
            <a:ext cx="7772400" cy="2514600"/>
          </a:xfrm>
        </p:spPr>
        <p:txBody>
          <a:bodyPr/>
          <a:lstStyle/>
          <a:p>
            <a:pPr algn="l"/>
            <a:r>
              <a:rPr lang="en-US" sz="2800" dirty="0"/>
              <a:t>The second section of the AP English Literature and Composition Exam includes three questions. </a:t>
            </a:r>
            <a:endParaRPr lang="en-US" sz="2800" dirty="0" smtClean="0"/>
          </a:p>
          <a:p>
            <a:pPr marL="1085850" lvl="1" indent="-342900">
              <a:buFont typeface="Arial"/>
              <a:buChar char="•"/>
            </a:pPr>
            <a:r>
              <a:rPr lang="en-US" sz="2800" dirty="0" smtClean="0"/>
              <a:t>Poetry Analysis</a:t>
            </a:r>
          </a:p>
          <a:p>
            <a:pPr marL="1085850" lvl="1" indent="-342900">
              <a:buFont typeface="Arial"/>
              <a:buChar char="•"/>
            </a:pPr>
            <a:r>
              <a:rPr lang="en-US" sz="2800" dirty="0" smtClean="0"/>
              <a:t>Prose Fiction Analysis</a:t>
            </a:r>
          </a:p>
          <a:p>
            <a:pPr marL="1085850" lvl="1" indent="-342900">
              <a:buFont typeface="Arial"/>
              <a:buChar char="•"/>
            </a:pPr>
            <a:r>
              <a:rPr lang="en-US" sz="2800" dirty="0" smtClean="0"/>
              <a:t>Literary Argument</a:t>
            </a:r>
            <a:endParaRPr lang="en-US" sz="2800" dirty="0"/>
          </a:p>
        </p:txBody>
      </p:sp>
      <p:sp>
        <p:nvSpPr>
          <p:cNvPr id="3" name="TextBox 2"/>
          <p:cNvSpPr txBox="1"/>
          <p:nvPr/>
        </p:nvSpPr>
        <p:spPr>
          <a:xfrm>
            <a:off x="1397000" y="6658429"/>
            <a:ext cx="184666" cy="461665"/>
          </a:xfrm>
          <a:prstGeom prst="rect">
            <a:avLst/>
          </a:prstGeom>
          <a:noFill/>
        </p:spPr>
        <p:txBody>
          <a:bodyPr wrap="none" rtlCol="0">
            <a:spAutoFit/>
          </a:bodyPr>
          <a:lstStyle/>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a:t>Free-response </a:t>
            </a:r>
            <a:r>
              <a:rPr lang="en-US" dirty="0" smtClean="0"/>
              <a:t>Question </a:t>
            </a:r>
            <a:r>
              <a:rPr lang="en-US" dirty="0"/>
              <a:t>3 presents students with a literary concept or idea, along with a list of approximately 40 literary works. Students are required to select a work of prose fiction either from their own reading or from the provided list and analyze how the literary concept or idea described in the question contributes to an interpretation of the work as a whole. This question assesses </a:t>
            </a:r>
            <a:r>
              <a:rPr lang="en-US" dirty="0" smtClean="0"/>
              <a:t>your</a:t>
            </a:r>
            <a:r>
              <a:rPr lang="en-US" dirty="0" smtClean="0"/>
              <a:t> </a:t>
            </a:r>
            <a:r>
              <a:rPr lang="en-US" dirty="0"/>
              <a:t>ability to do the following</a:t>
            </a:r>
            <a:r>
              <a:rPr lang="en-US" dirty="0" smtClean="0"/>
              <a:t>:</a:t>
            </a:r>
            <a:endParaRPr lang="en-US" dirty="0"/>
          </a:p>
        </p:txBody>
      </p:sp>
    </p:spTree>
    <p:extLst>
      <p:ext uri="{BB962C8B-B14F-4D97-AF65-F5344CB8AC3E}">
        <p14:creationId xmlns:p14="http://schemas.microsoft.com/office/powerpoint/2010/main" val="388694740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447800"/>
            <a:ext cx="8458200" cy="3962400"/>
          </a:xfrm>
        </p:spPr>
        <p:txBody>
          <a:bodyPr/>
          <a:lstStyle/>
          <a:p>
            <a:pPr lvl="0"/>
            <a:r>
              <a:rPr lang="en-US" sz="2400" dirty="0" smtClean="0"/>
              <a:t>Respond </a:t>
            </a:r>
            <a:r>
              <a:rPr lang="en-US" sz="2400" dirty="0"/>
              <a:t>to the prompt with a thesis that presents a  defensible interpretation.</a:t>
            </a:r>
          </a:p>
          <a:p>
            <a:pPr lvl="0"/>
            <a:r>
              <a:rPr lang="en-US" sz="2400" dirty="0" smtClean="0"/>
              <a:t>Provide </a:t>
            </a:r>
            <a:r>
              <a:rPr lang="en-US" sz="2400" smtClean="0"/>
              <a:t>evidence to support </a:t>
            </a:r>
            <a:r>
              <a:rPr lang="en-US" sz="2400" dirty="0"/>
              <a:t>your line of reasoning.</a:t>
            </a:r>
          </a:p>
          <a:p>
            <a:pPr lvl="0"/>
            <a:r>
              <a:rPr lang="en-US" sz="2400" dirty="0"/>
              <a:t>Explain how the evidence supports your line of reasoning</a:t>
            </a:r>
            <a:r>
              <a:rPr lang="en-US" sz="2400" dirty="0" smtClean="0"/>
              <a:t>.</a:t>
            </a:r>
            <a:endParaRPr lang="en-US" sz="2400" dirty="0"/>
          </a:p>
          <a:p>
            <a:pPr lvl="0"/>
            <a:r>
              <a:rPr lang="en-US" sz="2400" dirty="0" smtClean="0"/>
              <a:t>Use </a:t>
            </a:r>
            <a:r>
              <a:rPr lang="en-US" sz="2400" dirty="0"/>
              <a:t>appropriate grammar and punctuation in communicating </a:t>
            </a:r>
            <a:r>
              <a:rPr lang="en-US" sz="2400" dirty="0" smtClean="0"/>
              <a:t>your </a:t>
            </a:r>
            <a:r>
              <a:rPr lang="en-US" sz="2400" dirty="0"/>
              <a:t>argument.</a:t>
            </a:r>
          </a:p>
        </p:txBody>
      </p:sp>
    </p:spTree>
    <p:extLst>
      <p:ext uri="{BB962C8B-B14F-4D97-AF65-F5344CB8AC3E}">
        <p14:creationId xmlns:p14="http://schemas.microsoft.com/office/powerpoint/2010/main" val="27429520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a:t>
            </a:r>
          </a:p>
          <a:p>
            <a:pPr marL="400050" lvl="1" indent="0">
              <a:buNone/>
            </a:pPr>
            <a:r>
              <a:rPr lang="en-US" sz="2800" dirty="0"/>
              <a:t>Many works of literature feature characters who have been given a literal or figurative gift. The gift may be an object, or it may be a quality such as uncommon beauty, significant social position, great mental or imaginative faculties, or extraordinary physical powers. Yet this gift is often also a burden or a handicap</a:t>
            </a:r>
            <a:r>
              <a:rPr lang="en-US" sz="2800" dirty="0" smtClean="0"/>
              <a:t>.</a:t>
            </a:r>
            <a:endParaRPr lang="en-US" sz="2800" dirty="0"/>
          </a:p>
        </p:txBody>
      </p:sp>
    </p:spTree>
    <p:extLst>
      <p:ext uri="{BB962C8B-B14F-4D97-AF65-F5344CB8AC3E}">
        <p14:creationId xmlns:p14="http://schemas.microsoft.com/office/powerpoint/2010/main" val="123405860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 Continued:</a:t>
            </a:r>
          </a:p>
          <a:p>
            <a:pPr marL="400050" lvl="1" indent="0">
              <a:buNone/>
            </a:pPr>
            <a:r>
              <a:rPr lang="en-US" sz="2800" dirty="0" smtClean="0"/>
              <a:t>Either </a:t>
            </a:r>
            <a:r>
              <a:rPr lang="en-US" sz="2800" dirty="0"/>
              <a:t>from your own reading or from the list below, choose a work of fiction in which a character has been given a gift that is both an advantage and a problem. Then, in a well-written essay, analyze how the gift and its complex nature contribute to an interpretation of the work as a whole. Do not merely summarize </a:t>
            </a:r>
            <a:r>
              <a:rPr lang="en-US" dirty="0"/>
              <a:t>the plot. </a:t>
            </a:r>
          </a:p>
        </p:txBody>
      </p:sp>
    </p:spTree>
    <p:extLst>
      <p:ext uri="{BB962C8B-B14F-4D97-AF65-F5344CB8AC3E}">
        <p14:creationId xmlns:p14="http://schemas.microsoft.com/office/powerpoint/2010/main" val="118801814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a:t>
            </a:r>
          </a:p>
          <a:p>
            <a:pPr marL="400050" lvl="1" indent="0">
              <a:buNone/>
            </a:pPr>
            <a:r>
              <a:rPr lang="en-US" sz="2800" i="1" dirty="0">
                <a:solidFill>
                  <a:srgbClr val="7F7F7F"/>
                </a:solidFill>
              </a:rPr>
              <a:t>[Lead that introduces some concept or idea that students will be asked to apply to a text of their choosing</a:t>
            </a:r>
            <a:r>
              <a:rPr lang="en-US" sz="2800" dirty="0">
                <a:solidFill>
                  <a:srgbClr val="7F7F7F"/>
                </a:solidFill>
              </a:rPr>
              <a:t>.</a:t>
            </a:r>
            <a:r>
              <a:rPr lang="en-US" sz="2800" i="1" dirty="0">
                <a:solidFill>
                  <a:srgbClr val="7F7F7F"/>
                </a:solidFill>
              </a:rPr>
              <a:t>]</a:t>
            </a:r>
            <a:r>
              <a:rPr lang="en-US" sz="2800" dirty="0">
                <a:solidFill>
                  <a:srgbClr val="7F7F7F"/>
                </a:solidFill>
              </a:rPr>
              <a:t> </a:t>
            </a:r>
            <a:endParaRPr lang="en-US" sz="2800" dirty="0" smtClean="0">
              <a:solidFill>
                <a:srgbClr val="7F7F7F"/>
              </a:solidFill>
            </a:endParaRPr>
          </a:p>
          <a:p>
            <a:pPr marL="400050" lvl="1" indent="0">
              <a:buNone/>
            </a:pPr>
            <a:r>
              <a:rPr lang="en-US" sz="2800" dirty="0"/>
              <a:t>Either from your own reading or from the list below, choose a work of fiction in which </a:t>
            </a:r>
            <a:r>
              <a:rPr lang="en-US" sz="2800" i="1" dirty="0">
                <a:solidFill>
                  <a:srgbClr val="7F7F7F"/>
                </a:solidFill>
              </a:rPr>
              <a:t>[some aspect of the lead is addressed]</a:t>
            </a:r>
            <a:r>
              <a:rPr lang="en-US" sz="2800" dirty="0"/>
              <a:t>. Then, in a well-written essay, analyze how </a:t>
            </a:r>
            <a:r>
              <a:rPr lang="en-US" sz="2800" i="1" dirty="0">
                <a:solidFill>
                  <a:srgbClr val="7F7F7F"/>
                </a:solidFill>
              </a:rPr>
              <a:t>[that same aspect of the lead]</a:t>
            </a:r>
            <a:r>
              <a:rPr lang="en-US" sz="2800" dirty="0"/>
              <a:t> contributes to an interpretation of the work as a whole. Do not merely summarize the </a:t>
            </a:r>
            <a:r>
              <a:rPr lang="en-US" sz="2800" dirty="0" smtClean="0"/>
              <a:t>plot</a:t>
            </a:r>
            <a:endParaRPr lang="en-US" dirty="0"/>
          </a:p>
        </p:txBody>
      </p:sp>
    </p:spTree>
    <p:extLst>
      <p:ext uri="{BB962C8B-B14F-4D97-AF65-F5344CB8AC3E}">
        <p14:creationId xmlns:p14="http://schemas.microsoft.com/office/powerpoint/2010/main" val="19628474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 Example:</a:t>
            </a:r>
          </a:p>
          <a:p>
            <a:pPr marL="400050" lvl="1" indent="0">
              <a:buNone/>
            </a:pPr>
            <a:r>
              <a:rPr lang="en-US" sz="2800" i="1" dirty="0">
                <a:solidFill>
                  <a:srgbClr val="FF0000"/>
                </a:solidFill>
              </a:rPr>
              <a:t>Many works of literature feature characters who have been given a literal or figurative gift. The gift may be an object, or it may be a quality such as uncommon beauty, significant social position, great mental or imaginative faculties, or extraordinary physical powers. Yet this gift is often also a burden or a handicap</a:t>
            </a:r>
            <a:r>
              <a:rPr lang="en-US" sz="2800" i="1" dirty="0" smtClean="0">
                <a:solidFill>
                  <a:srgbClr val="FF0000"/>
                </a:solidFill>
              </a:rPr>
              <a:t>.</a:t>
            </a:r>
            <a:br>
              <a:rPr lang="en-US" sz="2800" i="1" dirty="0" smtClean="0">
                <a:solidFill>
                  <a:srgbClr val="FF0000"/>
                </a:solidFill>
              </a:rPr>
            </a:br>
            <a:r>
              <a:rPr lang="en-US" sz="1800" dirty="0">
                <a:solidFill>
                  <a:schemeClr val="bg1">
                    <a:lumMod val="50000"/>
                  </a:schemeClr>
                </a:solidFill>
              </a:rPr>
              <a:t>The text in italics will vary by question, while the remainder of the prompt will be consistently used in all </a:t>
            </a:r>
            <a:r>
              <a:rPr lang="en-US" sz="1800" dirty="0" smtClean="0">
                <a:solidFill>
                  <a:schemeClr val="bg1">
                    <a:lumMod val="50000"/>
                  </a:schemeClr>
                </a:solidFill>
              </a:rPr>
              <a:t>Literary Argument </a:t>
            </a:r>
            <a:r>
              <a:rPr lang="en-US" sz="1800" dirty="0">
                <a:solidFill>
                  <a:schemeClr val="bg1">
                    <a:lumMod val="50000"/>
                  </a:schemeClr>
                </a:solidFill>
              </a:rPr>
              <a:t>essay questions</a:t>
            </a:r>
            <a:r>
              <a:rPr lang="en-US" sz="1800" dirty="0" smtClean="0">
                <a:solidFill>
                  <a:schemeClr val="bg1">
                    <a:lumMod val="50000"/>
                  </a:schemeClr>
                </a:solidFill>
              </a:rPr>
              <a:t>.</a:t>
            </a:r>
            <a:endParaRPr lang="en-US" sz="1800" dirty="0">
              <a:solidFill>
                <a:schemeClr val="bg1">
                  <a:lumMod val="50000"/>
                </a:schemeClr>
              </a:solidFill>
            </a:endParaRPr>
          </a:p>
          <a:p>
            <a:pPr marL="400050" lvl="1" indent="0">
              <a:buNone/>
            </a:pPr>
            <a:endParaRPr lang="en-US" sz="2800" dirty="0">
              <a:solidFill>
                <a:srgbClr val="FF0000"/>
              </a:solidFill>
            </a:endParaRPr>
          </a:p>
          <a:p>
            <a:pPr marL="0" indent="0">
              <a:buNone/>
            </a:pPr>
            <a:endParaRPr lang="en-US" dirty="0"/>
          </a:p>
        </p:txBody>
      </p:sp>
    </p:spTree>
    <p:extLst>
      <p:ext uri="{BB962C8B-B14F-4D97-AF65-F5344CB8AC3E}">
        <p14:creationId xmlns:p14="http://schemas.microsoft.com/office/powerpoint/2010/main" val="95862913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LITERARY 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 Continued:</a:t>
            </a:r>
          </a:p>
          <a:p>
            <a:pPr marL="400050" lvl="1" indent="0">
              <a:buNone/>
            </a:pPr>
            <a:r>
              <a:rPr lang="en-US" sz="2800" dirty="0" smtClean="0"/>
              <a:t>Either </a:t>
            </a:r>
            <a:r>
              <a:rPr lang="en-US" sz="2800" dirty="0"/>
              <a:t>from your own reading or from the list below, choose a work of fiction in which </a:t>
            </a:r>
            <a:r>
              <a:rPr lang="en-US" sz="2800" i="1" dirty="0">
                <a:solidFill>
                  <a:srgbClr val="FF0000"/>
                </a:solidFill>
              </a:rPr>
              <a:t>a character has been given a gift that is both an advantage and a problem</a:t>
            </a:r>
            <a:r>
              <a:rPr lang="en-US" sz="2800" dirty="0">
                <a:solidFill>
                  <a:srgbClr val="FF0000"/>
                </a:solidFill>
              </a:rPr>
              <a:t>. </a:t>
            </a:r>
            <a:r>
              <a:rPr lang="en-US" sz="2800" dirty="0"/>
              <a:t>Then, in a well-written essay, analyze how the gift and its complex nature contribute to an interpretation of the work as a whole. Do not merely summarize the plot</a:t>
            </a:r>
            <a:r>
              <a:rPr lang="en-US" sz="2800" dirty="0" smtClean="0"/>
              <a:t>.</a:t>
            </a:r>
          </a:p>
          <a:p>
            <a:pPr marL="400050" lvl="1" indent="0">
              <a:buNone/>
            </a:pPr>
            <a:r>
              <a:rPr lang="en-US" sz="1800" dirty="0">
                <a:solidFill>
                  <a:schemeClr val="bg1">
                    <a:lumMod val="50000"/>
                  </a:schemeClr>
                </a:solidFill>
              </a:rPr>
              <a:t>The text in italics will vary by question, while the remainder of the prompt will be consistently used in all Literary Argument essay questions</a:t>
            </a:r>
            <a:r>
              <a:rPr lang="en-US" sz="1800" dirty="0" smtClean="0">
                <a:solidFill>
                  <a:schemeClr val="bg1">
                    <a:lumMod val="50000"/>
                  </a:schemeClr>
                </a:solidFill>
              </a:rPr>
              <a:t>.</a:t>
            </a:r>
            <a:r>
              <a:rPr lang="en-US" sz="1800" dirty="0" smtClean="0"/>
              <a:t> </a:t>
            </a:r>
            <a:endParaRPr lang="en-US" sz="1800" dirty="0"/>
          </a:p>
        </p:txBody>
      </p:sp>
    </p:spTree>
    <p:extLst>
      <p:ext uri="{BB962C8B-B14F-4D97-AF65-F5344CB8AC3E}">
        <p14:creationId xmlns:p14="http://schemas.microsoft.com/office/powerpoint/2010/main" val="345997131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POETRY </a:t>
            </a:r>
            <a:r>
              <a:rPr lang="en-US" sz="3200" dirty="0"/>
              <a:t>ANALYSIS </a:t>
            </a:r>
          </a:p>
        </p:txBody>
      </p:sp>
      <p:sp>
        <p:nvSpPr>
          <p:cNvPr id="20483" name="Rectangle 3"/>
          <p:cNvSpPr>
            <a:spLocks noGrp="1" noChangeArrowheads="1"/>
          </p:cNvSpPr>
          <p:nvPr>
            <p:ph type="body" idx="1"/>
          </p:nvPr>
        </p:nvSpPr>
        <p:spPr>
          <a:xfrm>
            <a:off x="381000" y="1219200"/>
            <a:ext cx="8458200" cy="3962400"/>
          </a:xfrm>
        </p:spPr>
        <p:txBody>
          <a:bodyPr/>
          <a:lstStyle/>
          <a:p>
            <a:pPr marL="0" indent="0">
              <a:buNone/>
            </a:pPr>
            <a:r>
              <a:rPr lang="en-US" dirty="0"/>
              <a:t>Free-response </a:t>
            </a:r>
            <a:r>
              <a:rPr lang="en-US" dirty="0" smtClean="0"/>
              <a:t>Question </a:t>
            </a:r>
            <a:r>
              <a:rPr lang="en-US" dirty="0"/>
              <a:t>1 presents students with a passage of poetry of approximately 100 to 300 words. This question assesses </a:t>
            </a:r>
            <a:r>
              <a:rPr lang="en-US" dirty="0" smtClean="0"/>
              <a:t>your</a:t>
            </a:r>
            <a:r>
              <a:rPr lang="en-US" dirty="0" smtClean="0"/>
              <a:t> </a:t>
            </a:r>
            <a:r>
              <a:rPr lang="en-US" dirty="0"/>
              <a:t>ability to do the following:</a:t>
            </a:r>
          </a:p>
          <a:p>
            <a:pPr lvl="0"/>
            <a:r>
              <a:rPr lang="en-US" sz="2400" dirty="0"/>
              <a:t>Respond to the prompt with a thesis that presents </a:t>
            </a:r>
            <a:r>
              <a:rPr lang="en-US" sz="2400" dirty="0" smtClean="0"/>
              <a:t>a  defensible interpretation.</a:t>
            </a:r>
            <a:endParaRPr lang="en-US" sz="2400" dirty="0"/>
          </a:p>
          <a:p>
            <a:pPr lvl="0"/>
            <a:r>
              <a:rPr lang="en-US" sz="2400" dirty="0"/>
              <a:t>Select and use evidence to develop and support </a:t>
            </a:r>
            <a:r>
              <a:rPr lang="en-US" sz="2400" dirty="0" smtClean="0"/>
              <a:t>your </a:t>
            </a:r>
            <a:r>
              <a:rPr lang="en-US" sz="2400" dirty="0"/>
              <a:t>line of reasoning.</a:t>
            </a:r>
          </a:p>
          <a:p>
            <a:pPr lvl="0"/>
            <a:r>
              <a:rPr lang="en-US" sz="2400" dirty="0"/>
              <a:t>Explain </a:t>
            </a:r>
            <a:r>
              <a:rPr lang="en-US" sz="2400" dirty="0" smtClean="0"/>
              <a:t>how </a:t>
            </a:r>
            <a:r>
              <a:rPr lang="en-US" sz="2400" dirty="0"/>
              <a:t>the evidence </a:t>
            </a:r>
            <a:r>
              <a:rPr lang="en-US" sz="2400" dirty="0" smtClean="0"/>
              <a:t>supports your line of reasoning.</a:t>
            </a:r>
            <a:endParaRPr lang="en-US" sz="2400" dirty="0"/>
          </a:p>
          <a:p>
            <a:pPr lvl="0"/>
            <a:r>
              <a:rPr lang="en-US" sz="2400" dirty="0"/>
              <a:t>Use appropriate grammar and punctuation in communicating the argument.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POETRY </a:t>
            </a:r>
            <a:r>
              <a:rPr lang="en-US" sz="3200" dirty="0"/>
              <a:t>ANALYSIS </a:t>
            </a:r>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a:t>
            </a:r>
            <a:endParaRPr lang="en-US" dirty="0"/>
          </a:p>
          <a:p>
            <a:pPr marL="400050" lvl="1" indent="0">
              <a:buNone/>
            </a:pPr>
            <a:r>
              <a:rPr lang="en-US" sz="2800" dirty="0"/>
              <a:t>In the following poem “Plants” by Olive Senior (published in 2005), the speaker portrays the relationships among plant life and the implied audience. Read the poem carefully. Then, in a well-written essay, analyze how Senior uses poetic elements and techniques to develop those complex relationships. </a:t>
            </a:r>
          </a:p>
        </p:txBody>
      </p:sp>
    </p:spTree>
    <p:extLst>
      <p:ext uri="{BB962C8B-B14F-4D97-AF65-F5344CB8AC3E}">
        <p14:creationId xmlns:p14="http://schemas.microsoft.com/office/powerpoint/2010/main" val="15751858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POETRY </a:t>
            </a:r>
            <a:r>
              <a:rPr lang="en-US" sz="3200" dirty="0"/>
              <a:t>ANALYSIS </a:t>
            </a:r>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a:t>
            </a:r>
            <a:endParaRPr lang="en-US" dirty="0"/>
          </a:p>
          <a:p>
            <a:pPr marL="400050" lvl="1" indent="0">
              <a:buNone/>
            </a:pPr>
            <a:r>
              <a:rPr lang="en-US" sz="2800" dirty="0"/>
              <a:t>In the following </a:t>
            </a:r>
            <a:r>
              <a:rPr lang="en-US" sz="2800" dirty="0" smtClean="0"/>
              <a:t>poem</a:t>
            </a:r>
            <a:r>
              <a:rPr lang="en-US" sz="2800" i="1" dirty="0">
                <a:solidFill>
                  <a:srgbClr val="7F7F7F"/>
                </a:solidFill>
              </a:rPr>
              <a:t>[or excerpt from </a:t>
            </a:r>
            <a:r>
              <a:rPr lang="en-US" sz="2800" i="1" dirty="0" smtClean="0">
                <a:solidFill>
                  <a:srgbClr val="7F7F7F"/>
                </a:solidFill>
              </a:rPr>
              <a:t>poem] </a:t>
            </a:r>
            <a:r>
              <a:rPr lang="en-US" sz="2800" dirty="0" smtClean="0"/>
              <a:t>by </a:t>
            </a:r>
            <a:r>
              <a:rPr lang="en-US" sz="2800" i="1" dirty="0">
                <a:solidFill>
                  <a:srgbClr val="7F7F7F"/>
                </a:solidFill>
              </a:rPr>
              <a:t>[author, date of publication] </a:t>
            </a:r>
            <a:r>
              <a:rPr lang="en-US" sz="2800" i="1" dirty="0" smtClean="0">
                <a:solidFill>
                  <a:srgbClr val="7F7F7F"/>
                </a:solidFill>
              </a:rPr>
              <a:t> </a:t>
            </a:r>
            <a:r>
              <a:rPr lang="en-US" sz="2800" dirty="0"/>
              <a:t>the </a:t>
            </a:r>
            <a:r>
              <a:rPr lang="en-US" sz="2800" i="1" dirty="0" smtClean="0">
                <a:solidFill>
                  <a:srgbClr val="7F7F7F"/>
                </a:solidFill>
              </a:rPr>
              <a:t>[comment on what </a:t>
            </a:r>
            <a:r>
              <a:rPr lang="en-US" sz="2800" i="1" dirty="0">
                <a:solidFill>
                  <a:srgbClr val="7F7F7F"/>
                </a:solidFill>
              </a:rPr>
              <a:t>is being addressed in the </a:t>
            </a:r>
            <a:r>
              <a:rPr lang="en-US" sz="2800" i="1" dirty="0" smtClean="0">
                <a:solidFill>
                  <a:srgbClr val="7F7F7F"/>
                </a:solidFill>
              </a:rPr>
              <a:t>poem]</a:t>
            </a:r>
            <a:r>
              <a:rPr lang="en-US" sz="2800" dirty="0" smtClean="0"/>
              <a:t>. </a:t>
            </a:r>
            <a:r>
              <a:rPr lang="en-US" sz="2800" dirty="0"/>
              <a:t>Read the poem carefully. Then, in a well-written essay, analyze how </a:t>
            </a:r>
            <a:r>
              <a:rPr lang="en-US" sz="2800" i="1" dirty="0" smtClean="0">
                <a:solidFill>
                  <a:srgbClr val="7F7F7F"/>
                </a:solidFill>
              </a:rPr>
              <a:t>[author] </a:t>
            </a:r>
            <a:r>
              <a:rPr lang="en-US" sz="2800" dirty="0" smtClean="0"/>
              <a:t>uses </a:t>
            </a:r>
            <a:r>
              <a:rPr lang="en-US" sz="2800" i="1" dirty="0">
                <a:solidFill>
                  <a:srgbClr val="7F7F7F"/>
                </a:solidFill>
              </a:rPr>
              <a:t>[poetic or literary</a:t>
            </a:r>
            <a:r>
              <a:rPr lang="en-US" sz="2800" dirty="0">
                <a:solidFill>
                  <a:srgbClr val="7F7F7F"/>
                </a:solidFill>
              </a:rPr>
              <a:t>] </a:t>
            </a:r>
            <a:r>
              <a:rPr lang="en-US" sz="2800" dirty="0"/>
              <a:t>elements and techniques to </a:t>
            </a:r>
            <a:r>
              <a:rPr lang="en-US" sz="2800" i="1" dirty="0">
                <a:solidFill>
                  <a:srgbClr val="7F7F7F"/>
                </a:solidFill>
              </a:rPr>
              <a:t>[convey/portray/develop a thematic, topical, or structural aspect of the poem that is complex and specific to the passage of the poem provided]</a:t>
            </a:r>
            <a:r>
              <a:rPr lang="en-US" sz="2800" dirty="0"/>
              <a:t>. </a:t>
            </a:r>
            <a:endParaRPr lang="en-US" sz="2800" i="1" dirty="0" smtClean="0">
              <a:solidFill>
                <a:srgbClr val="FF0000"/>
              </a:solidFill>
            </a:endParaRPr>
          </a:p>
        </p:txBody>
      </p:sp>
    </p:spTree>
    <p:extLst>
      <p:ext uri="{BB962C8B-B14F-4D97-AF65-F5344CB8AC3E}">
        <p14:creationId xmlns:p14="http://schemas.microsoft.com/office/powerpoint/2010/main" val="336824544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POETRY </a:t>
            </a:r>
            <a:r>
              <a:rPr lang="en-US" sz="3200" dirty="0"/>
              <a:t>ANALYSIS </a:t>
            </a:r>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 Example:</a:t>
            </a:r>
            <a:endParaRPr lang="en-US" dirty="0"/>
          </a:p>
          <a:p>
            <a:pPr marL="400050" lvl="1" indent="0">
              <a:buNone/>
            </a:pPr>
            <a:r>
              <a:rPr lang="en-US" sz="2800" dirty="0"/>
              <a:t>In the following poem </a:t>
            </a:r>
            <a:r>
              <a:rPr lang="en-US" sz="2800" i="1" dirty="0">
                <a:solidFill>
                  <a:srgbClr val="FF0000"/>
                </a:solidFill>
              </a:rPr>
              <a:t>“Plants” by Olive Senior (published in 2005)</a:t>
            </a:r>
            <a:r>
              <a:rPr lang="en-US" sz="2800" dirty="0"/>
              <a:t>, the speaker </a:t>
            </a:r>
            <a:r>
              <a:rPr lang="en-US" sz="2800" i="1" dirty="0">
                <a:solidFill>
                  <a:srgbClr val="FF0000"/>
                </a:solidFill>
              </a:rPr>
              <a:t>portrays the relationships among plant life and the implied audience</a:t>
            </a:r>
            <a:r>
              <a:rPr lang="en-US" sz="2800" dirty="0"/>
              <a:t>. Read the poem carefully. Then, in a well-written essay, analyze how </a:t>
            </a:r>
            <a:r>
              <a:rPr lang="en-US" sz="2800" i="1" dirty="0">
                <a:solidFill>
                  <a:srgbClr val="FF0000"/>
                </a:solidFill>
              </a:rPr>
              <a:t>Senior</a:t>
            </a:r>
            <a:r>
              <a:rPr lang="en-US" sz="2800" dirty="0"/>
              <a:t> uses </a:t>
            </a:r>
            <a:r>
              <a:rPr lang="en-US" sz="2800" i="1" dirty="0">
                <a:solidFill>
                  <a:srgbClr val="FF0000"/>
                </a:solidFill>
              </a:rPr>
              <a:t>poetic</a:t>
            </a:r>
            <a:r>
              <a:rPr lang="en-US" sz="2800" dirty="0">
                <a:solidFill>
                  <a:srgbClr val="FF0000"/>
                </a:solidFill>
              </a:rPr>
              <a:t> elements and techniques to </a:t>
            </a:r>
            <a:r>
              <a:rPr lang="en-US" sz="2800" i="1" dirty="0">
                <a:solidFill>
                  <a:srgbClr val="FF0000"/>
                </a:solidFill>
              </a:rPr>
              <a:t>develop those complex relationships</a:t>
            </a:r>
            <a:r>
              <a:rPr lang="en-US" sz="2800" i="1" dirty="0" smtClean="0">
                <a:solidFill>
                  <a:srgbClr val="FF0000"/>
                </a:solidFill>
              </a:rPr>
              <a:t>.</a:t>
            </a:r>
          </a:p>
          <a:p>
            <a:pPr marL="0" indent="0">
              <a:buNone/>
            </a:pPr>
            <a:r>
              <a:rPr lang="en-US" sz="1800" dirty="0">
                <a:solidFill>
                  <a:schemeClr val="bg1">
                    <a:lumMod val="50000"/>
                  </a:schemeClr>
                </a:solidFill>
              </a:rPr>
              <a:t>The text in italics will vary by question, while the remainder of the prompt will be consistently used in all Poetry Analysis essay questions. </a:t>
            </a:r>
            <a:r>
              <a:rPr lang="en-US" sz="1800" dirty="0" smtClean="0">
                <a:solidFill>
                  <a:schemeClr val="bg1">
                    <a:lumMod val="50000"/>
                  </a:schemeClr>
                </a:solidFill>
              </a:rPr>
              <a:t> </a:t>
            </a:r>
            <a:endParaRPr lang="en-US" sz="1800" dirty="0">
              <a:solidFill>
                <a:schemeClr val="bg1">
                  <a:lumMod val="50000"/>
                </a:schemeClr>
              </a:solidFill>
            </a:endParaRPr>
          </a:p>
        </p:txBody>
      </p:sp>
    </p:spTree>
    <p:extLst>
      <p:ext uri="{BB962C8B-B14F-4D97-AF65-F5344CB8AC3E}">
        <p14:creationId xmlns:p14="http://schemas.microsoft.com/office/powerpoint/2010/main" val="1845515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PROSE FICTION </a:t>
            </a:r>
            <a:r>
              <a:rPr lang="en-US" sz="3200" dirty="0"/>
              <a:t>ANALYSIS </a:t>
            </a:r>
          </a:p>
        </p:txBody>
      </p:sp>
      <p:sp>
        <p:nvSpPr>
          <p:cNvPr id="20483" name="Rectangle 3"/>
          <p:cNvSpPr>
            <a:spLocks noGrp="1" noChangeArrowheads="1"/>
          </p:cNvSpPr>
          <p:nvPr>
            <p:ph type="body" idx="1"/>
          </p:nvPr>
        </p:nvSpPr>
        <p:spPr>
          <a:xfrm>
            <a:off x="381000" y="1219200"/>
            <a:ext cx="8458200" cy="3962400"/>
          </a:xfrm>
        </p:spPr>
        <p:txBody>
          <a:bodyPr/>
          <a:lstStyle/>
          <a:p>
            <a:pPr marL="0" indent="0">
              <a:buNone/>
            </a:pPr>
            <a:r>
              <a:rPr lang="en-US" dirty="0"/>
              <a:t>Free-response </a:t>
            </a:r>
            <a:r>
              <a:rPr lang="en-US" dirty="0" smtClean="0"/>
              <a:t>Question </a:t>
            </a:r>
            <a:r>
              <a:rPr lang="en-US" dirty="0"/>
              <a:t>2 presents students with a passage of prose fiction of </a:t>
            </a:r>
            <a:r>
              <a:rPr lang="en-US" dirty="0" err="1" smtClean="0"/>
              <a:t>approxi-mately</a:t>
            </a:r>
            <a:r>
              <a:rPr lang="en-US" dirty="0" smtClean="0"/>
              <a:t> </a:t>
            </a:r>
            <a:r>
              <a:rPr lang="en-US" dirty="0"/>
              <a:t>500 to 700 words. This question assesses </a:t>
            </a:r>
            <a:r>
              <a:rPr lang="en-US" dirty="0" smtClean="0"/>
              <a:t>your</a:t>
            </a:r>
            <a:r>
              <a:rPr lang="en-US" dirty="0" smtClean="0"/>
              <a:t> </a:t>
            </a:r>
            <a:r>
              <a:rPr lang="en-US" dirty="0"/>
              <a:t>ability to do the </a:t>
            </a:r>
            <a:r>
              <a:rPr lang="en-US" dirty="0" smtClean="0"/>
              <a:t>following:</a:t>
            </a:r>
            <a:endParaRPr lang="en-US" dirty="0"/>
          </a:p>
          <a:p>
            <a:pPr lvl="0"/>
            <a:r>
              <a:rPr lang="en-US" sz="2400" dirty="0"/>
              <a:t>Respond to the prompt with a thesis that </a:t>
            </a:r>
            <a:r>
              <a:rPr lang="en-US" sz="2400" dirty="0" smtClean="0"/>
              <a:t>presents </a:t>
            </a:r>
            <a:r>
              <a:rPr lang="en-US" sz="2400" dirty="0"/>
              <a:t>a  defensible interpretation.</a:t>
            </a:r>
          </a:p>
          <a:p>
            <a:pPr lvl="0"/>
            <a:r>
              <a:rPr lang="en-US" sz="2400" dirty="0"/>
              <a:t>Select and use evidence to develop and support your line of reasoning.</a:t>
            </a:r>
          </a:p>
          <a:p>
            <a:pPr lvl="0"/>
            <a:r>
              <a:rPr lang="en-US" sz="2400" dirty="0"/>
              <a:t>Explain how the evidence supports your line of reasoning</a:t>
            </a:r>
            <a:r>
              <a:rPr lang="en-US" sz="2400" dirty="0" smtClean="0"/>
              <a:t>.</a:t>
            </a:r>
            <a:endParaRPr lang="en-US" sz="2400" dirty="0"/>
          </a:p>
          <a:p>
            <a:pPr lvl="0"/>
            <a:r>
              <a:rPr lang="en-US" sz="2400" dirty="0"/>
              <a:t>Use appropriate grammar and punctuation in communicating </a:t>
            </a:r>
            <a:r>
              <a:rPr lang="en-US" sz="2400" dirty="0" smtClean="0"/>
              <a:t>your </a:t>
            </a:r>
            <a:r>
              <a:rPr lang="en-US" sz="2400" dirty="0"/>
              <a:t>argument.</a:t>
            </a:r>
          </a:p>
        </p:txBody>
      </p:sp>
    </p:spTree>
    <p:extLst>
      <p:ext uri="{BB962C8B-B14F-4D97-AF65-F5344CB8AC3E}">
        <p14:creationId xmlns:p14="http://schemas.microsoft.com/office/powerpoint/2010/main" val="25972721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PROSE FICTION </a:t>
            </a:r>
            <a:r>
              <a:rPr lang="en-US" sz="3200" dirty="0"/>
              <a:t>ANALYSIS </a:t>
            </a:r>
          </a:p>
        </p:txBody>
      </p:sp>
      <p:sp>
        <p:nvSpPr>
          <p:cNvPr id="20483" name="Rectangle 3"/>
          <p:cNvSpPr>
            <a:spLocks noGrp="1" noChangeArrowheads="1"/>
          </p:cNvSpPr>
          <p:nvPr>
            <p:ph type="body" idx="1"/>
          </p:nvPr>
        </p:nvSpPr>
        <p:spPr>
          <a:xfrm>
            <a:off x="228600" y="1219200"/>
            <a:ext cx="8610600" cy="3962400"/>
          </a:xfrm>
        </p:spPr>
        <p:txBody>
          <a:bodyPr/>
          <a:lstStyle/>
          <a:p>
            <a:pPr marL="0" indent="0">
              <a:buNone/>
            </a:pPr>
            <a:r>
              <a:rPr lang="en-US" dirty="0" smtClean="0"/>
              <a:t>Sample Question:</a:t>
            </a:r>
          </a:p>
          <a:p>
            <a:pPr marL="400050" lvl="1" indent="0">
              <a:buNone/>
            </a:pPr>
            <a:r>
              <a:rPr lang="en-US" sz="2600" dirty="0" smtClean="0"/>
              <a:t>The </a:t>
            </a:r>
            <a:r>
              <a:rPr lang="en-US" sz="2600" dirty="0"/>
              <a:t>following excerpt is from an 1852 novel by Nathaniel Hawthorne. In this passage, two characters who have been living on the </a:t>
            </a:r>
            <a:r>
              <a:rPr lang="en-US" sz="2600" dirty="0" err="1"/>
              <a:t>Blithedale</a:t>
            </a:r>
            <a:r>
              <a:rPr lang="en-US" sz="2600" dirty="0"/>
              <a:t> farm—a  community designed to promote an ideal of equality achieved through communal rural living—are about to part ways. Read the passage carefully. Then, in a well-written essay, analyze how Hawthorne uses literary elements and techniques to portray the narrator’s complex attitude towards </a:t>
            </a:r>
            <a:r>
              <a:rPr lang="en-US" sz="2600" dirty="0" err="1"/>
              <a:t>Zenobia</a:t>
            </a:r>
            <a:r>
              <a:rPr lang="en-US" sz="2600" dirty="0"/>
              <a:t>.</a:t>
            </a:r>
          </a:p>
          <a:p>
            <a:pPr marL="0" indent="0">
              <a:buNone/>
            </a:pPr>
            <a:endParaRPr lang="en-US" dirty="0"/>
          </a:p>
        </p:txBody>
      </p:sp>
    </p:spTree>
    <p:extLst>
      <p:ext uri="{BB962C8B-B14F-4D97-AF65-F5344CB8AC3E}">
        <p14:creationId xmlns:p14="http://schemas.microsoft.com/office/powerpoint/2010/main" val="132451980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PROSE FICTION </a:t>
            </a:r>
            <a:r>
              <a:rPr lang="en-US" sz="3200" dirty="0"/>
              <a:t>ANALYSIS </a:t>
            </a:r>
          </a:p>
        </p:txBody>
      </p:sp>
      <p:sp>
        <p:nvSpPr>
          <p:cNvPr id="20483" name="Rectangle 3"/>
          <p:cNvSpPr>
            <a:spLocks noGrp="1" noChangeArrowheads="1"/>
          </p:cNvSpPr>
          <p:nvPr>
            <p:ph type="body" idx="1"/>
          </p:nvPr>
        </p:nvSpPr>
        <p:spPr>
          <a:xfrm>
            <a:off x="228600" y="1219200"/>
            <a:ext cx="8610600" cy="3962400"/>
          </a:xfrm>
        </p:spPr>
        <p:txBody>
          <a:bodyPr/>
          <a:lstStyle/>
          <a:p>
            <a:pPr marL="0" indent="0">
              <a:buNone/>
            </a:pPr>
            <a:r>
              <a:rPr lang="en-US" dirty="0" smtClean="0"/>
              <a:t>Stable Prompt Wording:</a:t>
            </a:r>
          </a:p>
          <a:p>
            <a:pPr marL="400050" lvl="1" indent="0">
              <a:buNone/>
            </a:pPr>
            <a:r>
              <a:rPr lang="en-US" sz="2600" dirty="0" smtClean="0"/>
              <a:t>The </a:t>
            </a:r>
            <a:r>
              <a:rPr lang="en-US" sz="2600" dirty="0"/>
              <a:t>following excerpt is </a:t>
            </a:r>
            <a:r>
              <a:rPr lang="en-US" sz="2800" i="1" dirty="0">
                <a:solidFill>
                  <a:srgbClr val="7F7F7F"/>
                </a:solidFill>
              </a:rPr>
              <a:t>[text and author, date of publication</a:t>
            </a:r>
            <a:r>
              <a:rPr lang="en-US" sz="2800" i="1" dirty="0" smtClean="0">
                <a:solidFill>
                  <a:srgbClr val="7F7F7F"/>
                </a:solidFill>
              </a:rPr>
              <a:t>]</a:t>
            </a:r>
            <a:r>
              <a:rPr lang="en-US" sz="2800" i="1" dirty="0" smtClean="0"/>
              <a:t>.</a:t>
            </a:r>
            <a:r>
              <a:rPr lang="en-US" sz="2800" dirty="0" smtClean="0"/>
              <a:t> </a:t>
            </a:r>
            <a:r>
              <a:rPr lang="en-US" sz="2600" dirty="0" smtClean="0"/>
              <a:t> </a:t>
            </a:r>
            <a:r>
              <a:rPr lang="en-US" sz="2600" dirty="0"/>
              <a:t>In this passage, </a:t>
            </a:r>
            <a:r>
              <a:rPr lang="en-US" sz="2800" i="1" dirty="0">
                <a:solidFill>
                  <a:srgbClr val="7F7F7F"/>
                </a:solidFill>
              </a:rPr>
              <a:t>[comment on what is being addressed in the passage</a:t>
            </a:r>
            <a:r>
              <a:rPr lang="en-US" sz="2800" i="1" dirty="0" smtClean="0">
                <a:solidFill>
                  <a:srgbClr val="7F7F7F"/>
                </a:solidFill>
              </a:rPr>
              <a:t>]</a:t>
            </a:r>
            <a:r>
              <a:rPr lang="en-US" sz="2600" dirty="0" smtClean="0"/>
              <a:t>. </a:t>
            </a:r>
            <a:r>
              <a:rPr lang="en-US" sz="2600" dirty="0"/>
              <a:t>Read the passage carefully. Then, in a well-written essay, analyze how </a:t>
            </a:r>
            <a:r>
              <a:rPr lang="en-US" sz="2800" i="1" dirty="0">
                <a:solidFill>
                  <a:srgbClr val="7F7F7F"/>
                </a:solidFill>
              </a:rPr>
              <a:t>[author] </a:t>
            </a:r>
            <a:r>
              <a:rPr lang="en-US" sz="2600" dirty="0" smtClean="0"/>
              <a:t>uses </a:t>
            </a:r>
            <a:r>
              <a:rPr lang="en-US" sz="2600" dirty="0"/>
              <a:t>literary elements and techniques to </a:t>
            </a:r>
            <a:r>
              <a:rPr lang="en-US" sz="2800" i="1" dirty="0">
                <a:solidFill>
                  <a:srgbClr val="7F7F7F"/>
                </a:solidFill>
              </a:rPr>
              <a:t>[convey/portray/develop a thematic, topical, or structural aspect of the passage that is complex and specific to the passage provided]</a:t>
            </a:r>
            <a:r>
              <a:rPr lang="en-US" sz="2800" dirty="0"/>
              <a:t>. </a:t>
            </a:r>
            <a:endParaRPr lang="en-US" sz="1800" dirty="0">
              <a:solidFill>
                <a:schemeClr val="bg1">
                  <a:lumMod val="50000"/>
                </a:schemeClr>
              </a:solidFill>
            </a:endParaRPr>
          </a:p>
        </p:txBody>
      </p:sp>
    </p:spTree>
    <p:extLst>
      <p:ext uri="{BB962C8B-B14F-4D97-AF65-F5344CB8AC3E}">
        <p14:creationId xmlns:p14="http://schemas.microsoft.com/office/powerpoint/2010/main" val="24702419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PROSE FICTION </a:t>
            </a:r>
            <a:r>
              <a:rPr lang="en-US" sz="3200" dirty="0"/>
              <a:t>ANALYSIS </a:t>
            </a:r>
          </a:p>
        </p:txBody>
      </p:sp>
      <p:sp>
        <p:nvSpPr>
          <p:cNvPr id="20483" name="Rectangle 3"/>
          <p:cNvSpPr>
            <a:spLocks noGrp="1" noChangeArrowheads="1"/>
          </p:cNvSpPr>
          <p:nvPr>
            <p:ph type="body" idx="1"/>
          </p:nvPr>
        </p:nvSpPr>
        <p:spPr>
          <a:xfrm>
            <a:off x="228600" y="1219200"/>
            <a:ext cx="8610600" cy="3962400"/>
          </a:xfrm>
        </p:spPr>
        <p:txBody>
          <a:bodyPr/>
          <a:lstStyle/>
          <a:p>
            <a:pPr marL="0" indent="0">
              <a:buNone/>
            </a:pPr>
            <a:r>
              <a:rPr lang="en-US" dirty="0" smtClean="0"/>
              <a:t>Stable Prompt Wording Example:</a:t>
            </a:r>
          </a:p>
          <a:p>
            <a:pPr marL="400050" lvl="1" indent="0">
              <a:buNone/>
            </a:pPr>
            <a:r>
              <a:rPr lang="en-US" sz="2600" dirty="0" smtClean="0"/>
              <a:t>The </a:t>
            </a:r>
            <a:r>
              <a:rPr lang="en-US" sz="2600" dirty="0"/>
              <a:t>following excerpt is from </a:t>
            </a:r>
            <a:r>
              <a:rPr lang="en-US" sz="2600" i="1" dirty="0">
                <a:solidFill>
                  <a:srgbClr val="FF0000"/>
                </a:solidFill>
              </a:rPr>
              <a:t>an 1852 novel by Nathaniel Hawthorne</a:t>
            </a:r>
            <a:r>
              <a:rPr lang="en-US" sz="2600" dirty="0"/>
              <a:t>. In this passage, </a:t>
            </a:r>
            <a:r>
              <a:rPr lang="en-US" sz="2600" i="1" dirty="0">
                <a:solidFill>
                  <a:srgbClr val="FF0000"/>
                </a:solidFill>
              </a:rPr>
              <a:t>two characters who have been living on the </a:t>
            </a:r>
            <a:r>
              <a:rPr lang="en-US" sz="2600" i="1" dirty="0" err="1">
                <a:solidFill>
                  <a:srgbClr val="FF0000"/>
                </a:solidFill>
              </a:rPr>
              <a:t>Blithedale</a:t>
            </a:r>
            <a:r>
              <a:rPr lang="en-US" sz="2600" i="1" dirty="0">
                <a:solidFill>
                  <a:srgbClr val="FF0000"/>
                </a:solidFill>
              </a:rPr>
              <a:t> farm—a  community designed to promote an ideal of equality achieved through communal rural living—are about to part ways</a:t>
            </a:r>
            <a:r>
              <a:rPr lang="en-US" sz="2600" dirty="0"/>
              <a:t>. Read the passage carefully. Then, in a well-written essay, analyze how </a:t>
            </a:r>
            <a:r>
              <a:rPr lang="en-US" sz="2600" i="1" dirty="0">
                <a:solidFill>
                  <a:srgbClr val="FF0000"/>
                </a:solidFill>
              </a:rPr>
              <a:t>Hawthorne</a:t>
            </a:r>
            <a:r>
              <a:rPr lang="en-US" sz="2600" dirty="0"/>
              <a:t> uses literary elements and techniques to </a:t>
            </a:r>
            <a:r>
              <a:rPr lang="en-US" sz="2600" i="1" dirty="0">
                <a:solidFill>
                  <a:srgbClr val="FF0000"/>
                </a:solidFill>
              </a:rPr>
              <a:t>portray the narrator’s complex attitude towards </a:t>
            </a:r>
            <a:r>
              <a:rPr lang="en-US" sz="2600" i="1" dirty="0" err="1">
                <a:solidFill>
                  <a:srgbClr val="FF0000"/>
                </a:solidFill>
              </a:rPr>
              <a:t>Zenobia</a:t>
            </a:r>
            <a:r>
              <a:rPr lang="en-US" sz="2600" dirty="0"/>
              <a:t>.</a:t>
            </a:r>
          </a:p>
          <a:p>
            <a:pPr marL="0" indent="0">
              <a:buNone/>
            </a:pPr>
            <a:r>
              <a:rPr lang="en-US" sz="1800" dirty="0">
                <a:solidFill>
                  <a:schemeClr val="bg1">
                    <a:lumMod val="50000"/>
                  </a:schemeClr>
                </a:solidFill>
              </a:rPr>
              <a:t>The text in italics will vary by question, while the remainder of the prompt will be consistently used in all </a:t>
            </a:r>
            <a:r>
              <a:rPr lang="en-US" sz="1800" dirty="0" smtClean="0">
                <a:solidFill>
                  <a:schemeClr val="bg1">
                    <a:lumMod val="50000"/>
                  </a:schemeClr>
                </a:solidFill>
              </a:rPr>
              <a:t>Prose Fiction </a:t>
            </a:r>
            <a:r>
              <a:rPr lang="en-US" sz="1800" dirty="0">
                <a:solidFill>
                  <a:schemeClr val="bg1">
                    <a:lumMod val="50000"/>
                  </a:schemeClr>
                </a:solidFill>
              </a:rPr>
              <a:t>Analysis essay questions. </a:t>
            </a:r>
          </a:p>
        </p:txBody>
      </p:sp>
    </p:spTree>
    <p:extLst>
      <p:ext uri="{BB962C8B-B14F-4D97-AF65-F5344CB8AC3E}">
        <p14:creationId xmlns:p14="http://schemas.microsoft.com/office/powerpoint/2010/main" val="24893378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econdary Paper">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Secondary Paper.potx</Template>
  <TotalTime>605</TotalTime>
  <Words>1305</Words>
  <Application>Microsoft Macintosh PowerPoint</Application>
  <PresentationFormat>On-screen Show (4:3)</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Secondary Paper</vt:lpstr>
      <vt:lpstr>AP Literature &amp; Composition Section II: Free Response Questions</vt:lpstr>
      <vt:lpstr>Free-Response Question 1: POETRY ANALYSIS </vt:lpstr>
      <vt:lpstr>Free-Response Question 1: POETRY ANALYSIS </vt:lpstr>
      <vt:lpstr>Free-Response Question 1: POETRY ANALYSIS </vt:lpstr>
      <vt:lpstr>Free-Response Question 1: POETRY ANALYSIS </vt:lpstr>
      <vt:lpstr>Free-Response Question 2: PROSE FICTION ANALYSIS </vt:lpstr>
      <vt:lpstr>Free-Response Question 2: PROSE FICTION ANALYSIS </vt:lpstr>
      <vt:lpstr>Free-Response Question 2: PROSE FICTION ANALYSIS </vt:lpstr>
      <vt:lpstr>Free-Response Question 2: PROSE FICTION ANALYSIS </vt:lpstr>
      <vt:lpstr>Free-Response Question 3: LITERARY ARGUMENT</vt:lpstr>
      <vt:lpstr>Free-Response Question 3: LITERARY ARGUMENT</vt:lpstr>
      <vt:lpstr>Free-Response Question 3: LITERARY ARGUMENT</vt:lpstr>
      <vt:lpstr>Free-Response Question 3: LITERARY ARGUMENT</vt:lpstr>
      <vt:lpstr>Free-Response Question 3: LITERARY ARGUMENT</vt:lpstr>
      <vt:lpstr>Free-Response Question 3: LITERARY ARGUMENT</vt:lpstr>
      <vt:lpstr>Free-Response Question 3: LITERARY ARGUMENT</vt:lpstr>
    </vt:vector>
  </TitlesOfParts>
  <Company>Žԁ쀬</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Paper</dc:title>
  <dc:creator>Sandra Effinger</dc:creator>
  <cp:lastModifiedBy>Sandra Effinger</cp:lastModifiedBy>
  <cp:revision>20</cp:revision>
  <dcterms:created xsi:type="dcterms:W3CDTF">2008-01-25T03:58:53Z</dcterms:created>
  <dcterms:modified xsi:type="dcterms:W3CDTF">2022-01-22T08:56:31Z</dcterms:modified>
</cp:coreProperties>
</file>